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7" r:id="rId2"/>
    <p:sldId id="264" r:id="rId3"/>
    <p:sldId id="265" r:id="rId4"/>
    <p:sldId id="266" r:id="rId5"/>
    <p:sldId id="271" r:id="rId6"/>
    <p:sldId id="273" r:id="rId7"/>
    <p:sldId id="275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6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5" autoAdjust="0"/>
    <p:restoredTop sz="89789" autoAdjust="0"/>
  </p:normalViewPr>
  <p:slideViewPr>
    <p:cSldViewPr>
      <p:cViewPr>
        <p:scale>
          <a:sx n="66" d="100"/>
          <a:sy n="66" d="100"/>
        </p:scale>
        <p:origin x="-64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896E5-27AE-4D6E-8B77-2B360AC13B79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56D68-FF34-42D7-8CCB-0C7E701241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97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6D68-FF34-42D7-8CCB-0C7E701241EA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6D68-FF34-42D7-8CCB-0C7E701241EA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6D68-FF34-42D7-8CCB-0C7E701241EA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6D68-FF34-42D7-8CCB-0C7E701241EA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6D68-FF34-42D7-8CCB-0C7E701241EA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6D68-FF34-42D7-8CCB-0C7E701241EA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6D68-FF34-42D7-8CCB-0C7E701241EA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14/06/2011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5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ana\Desktop\2010-10-24 ETNA WINE 2010\ETNA WINE 2010 015.JPG"/>
          <p:cNvPicPr>
            <a:picLocks noChangeAspect="1" noChangeArrowheads="1"/>
          </p:cNvPicPr>
          <p:nvPr/>
        </p:nvPicPr>
        <p:blipFill>
          <a:blip r:embed="rId3" cstate="print"/>
          <a:srcRect r="8199" b="84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1907704" y="188640"/>
            <a:ext cx="60486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627063"/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  <a:latin typeface="Forte" pitchFamily="66" charset="0"/>
              </a:rPr>
              <a:t>Alle  prime luci dell’alba i nostri eroi                   arrivano all’azienda vinicola</a:t>
            </a:r>
          </a:p>
          <a:p>
            <a:r>
              <a:rPr lang="it-IT" sz="5400" dirty="0" smtClean="0">
                <a:solidFill>
                  <a:schemeClr val="accent2">
                    <a:lumMod val="75000"/>
                  </a:schemeClr>
                </a:solidFill>
                <a:latin typeface="Forte" pitchFamily="66" charset="0"/>
              </a:rPr>
              <a:t>      “Etna Wine</a:t>
            </a:r>
            <a:r>
              <a:rPr lang="it-IT" sz="4000" dirty="0" smtClean="0">
                <a:solidFill>
                  <a:schemeClr val="accent2">
                    <a:lumMod val="75000"/>
                  </a:schemeClr>
                </a:solidFill>
                <a:latin typeface="Forte" pitchFamily="66" charset="0"/>
              </a:rPr>
              <a:t>”</a:t>
            </a:r>
            <a:endParaRPr lang="it-IT" sz="4000" dirty="0">
              <a:solidFill>
                <a:schemeClr val="accent2">
                  <a:lumMod val="75000"/>
                </a:schemeClr>
              </a:solidFill>
              <a:latin typeface="Forte" pitchFamily="66" charset="0"/>
            </a:endParaRPr>
          </a:p>
        </p:txBody>
      </p:sp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uana\Desktop\2010-10-24 ETNA WINE 2010\ETNA WINE 2010 245.JPG"/>
          <p:cNvPicPr>
            <a:picLocks noChangeAspect="1" noChangeArrowheads="1"/>
          </p:cNvPicPr>
          <p:nvPr/>
        </p:nvPicPr>
        <p:blipFill>
          <a:blip r:embed="rId3" cstate="print"/>
          <a:srcRect l="5704" t="14563" r="5704"/>
          <a:stretch>
            <a:fillRect/>
          </a:stretch>
        </p:blipFill>
        <p:spPr bwMode="auto">
          <a:xfrm>
            <a:off x="899592" y="1196752"/>
            <a:ext cx="7200800" cy="520824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95536" y="332656"/>
            <a:ext cx="8144537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4000" dirty="0" smtClean="0">
                <a:latin typeface="Forte" pitchFamily="66" charset="0"/>
              </a:rPr>
              <a:t>Prepariamoci alla raccolta dell’uva</a:t>
            </a:r>
            <a:endParaRPr lang="it-IT" sz="4000" dirty="0">
              <a:latin typeface="Forte" pitchFamily="66" charset="0"/>
            </a:endParaRPr>
          </a:p>
        </p:txBody>
      </p:sp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uana\Desktop\2010-10-24 ETNA WINE 2010\ETNA WINE 2010 250.JPG"/>
          <p:cNvPicPr>
            <a:picLocks noChangeAspect="1" noChangeArrowheads="1"/>
          </p:cNvPicPr>
          <p:nvPr/>
        </p:nvPicPr>
        <p:blipFill>
          <a:blip r:embed="rId3" cstate="print"/>
          <a:srcRect b="10826"/>
          <a:stretch>
            <a:fillRect/>
          </a:stretch>
        </p:blipFill>
        <p:spPr bwMode="auto">
          <a:xfrm>
            <a:off x="179512" y="1484784"/>
            <a:ext cx="4299942" cy="5112568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4572000" y="1556792"/>
            <a:ext cx="43740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per rendere più facile la</a:t>
            </a:r>
          </a:p>
          <a:p>
            <a:pPr algn="just"/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 raccolta i contadini  </a:t>
            </a:r>
          </a:p>
          <a:p>
            <a:pPr algn="just"/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piantano le vite l’una</a:t>
            </a:r>
          </a:p>
          <a:p>
            <a:pPr algn="just"/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 accanto all’altra </a:t>
            </a:r>
          </a:p>
          <a:p>
            <a:pPr algn="just"/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formando delle lunghe </a:t>
            </a:r>
          </a:p>
          <a:p>
            <a:pPr algn="just"/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file distanti tra loro </a:t>
            </a:r>
          </a:p>
          <a:p>
            <a:pPr algn="just"/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qualche metro lo spazio</a:t>
            </a:r>
          </a:p>
          <a:p>
            <a:pPr algn="just"/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 necessario per far passare</a:t>
            </a:r>
          </a:p>
          <a:p>
            <a:pPr algn="just"/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piccoli mezzi di trasporto </a:t>
            </a:r>
          </a:p>
          <a:p>
            <a:pPr algn="just"/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su cui depositare i grappoli</a:t>
            </a:r>
          </a:p>
          <a:p>
            <a:pPr algn="just"/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orte" pitchFamily="66" charset="0"/>
              </a:rPr>
              <a:t>appena raccolti</a:t>
            </a:r>
            <a:endParaRPr lang="it-IT" sz="2800" dirty="0">
              <a:solidFill>
                <a:schemeClr val="tx1">
                  <a:lumMod val="95000"/>
                  <a:lumOff val="5000"/>
                </a:schemeClr>
              </a:solidFill>
              <a:latin typeface="Forte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71600" y="260648"/>
            <a:ext cx="6681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b="1" dirty="0" smtClean="0">
                <a:solidFill>
                  <a:srgbClr val="C00000"/>
                </a:solidFill>
                <a:latin typeface="Forte" pitchFamily="66" charset="0"/>
              </a:rPr>
              <a:t>Eccoci tra i filari</a:t>
            </a:r>
            <a:endParaRPr lang="it-IT" sz="7200" b="1" dirty="0">
              <a:solidFill>
                <a:srgbClr val="C00000"/>
              </a:solidFill>
              <a:latin typeface="Forte" pitchFamily="66" charset="0"/>
            </a:endParaRPr>
          </a:p>
        </p:txBody>
      </p:sp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uana\Desktop\2010-10-24 ETNA WINE 2010\ETNA WINE 2010 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96752"/>
            <a:ext cx="2193708" cy="2808312"/>
          </a:xfrm>
          <a:prstGeom prst="rect">
            <a:avLst/>
          </a:prstGeom>
          <a:noFill/>
        </p:spPr>
      </p:pic>
      <p:pic>
        <p:nvPicPr>
          <p:cNvPr id="1026" name="Picture 2" descr="C:\Users\Luana\Desktop\2010-10-24 ETNA WINE 2010\ETNA WINE 2010 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6028" y="1196752"/>
            <a:ext cx="2157972" cy="2852936"/>
          </a:xfrm>
          <a:prstGeom prst="rect">
            <a:avLst/>
          </a:prstGeom>
          <a:noFill/>
        </p:spPr>
      </p:pic>
      <p:pic>
        <p:nvPicPr>
          <p:cNvPr id="1027" name="Picture 3" descr="C:\Users\Luana\Desktop\2010-10-24 ETNA WINE 2010\ETNA WINE 2010 2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752"/>
            <a:ext cx="2051720" cy="2735626"/>
          </a:xfrm>
          <a:prstGeom prst="rect">
            <a:avLst/>
          </a:prstGeom>
          <a:noFill/>
        </p:spPr>
      </p:pic>
      <p:pic>
        <p:nvPicPr>
          <p:cNvPr id="1031" name="Picture 7" descr="C:\Users\Luana\Desktop\2010-10-24 ETNA WINE 2010\ETNA WINE 2010 2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196752"/>
            <a:ext cx="2088232" cy="2784310"/>
          </a:xfrm>
          <a:prstGeom prst="rect">
            <a:avLst/>
          </a:prstGeom>
          <a:noFill/>
        </p:spPr>
      </p:pic>
      <p:pic>
        <p:nvPicPr>
          <p:cNvPr id="1032" name="Picture 8" descr="C:\Users\Luana\Desktop\2010-10-24 ETNA WINE 2010\ETNA WINE 2010 2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3925667"/>
            <a:ext cx="2088232" cy="2932333"/>
          </a:xfrm>
          <a:prstGeom prst="rect">
            <a:avLst/>
          </a:prstGeom>
          <a:noFill/>
        </p:spPr>
      </p:pic>
      <p:pic>
        <p:nvPicPr>
          <p:cNvPr id="1033" name="Picture 9" descr="C:\Users\Luana\Desktop\2010-10-24 ETNA WINE 2010\ETNA WINE 2010 2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1196752"/>
            <a:ext cx="1872208" cy="2808312"/>
          </a:xfrm>
          <a:prstGeom prst="rect">
            <a:avLst/>
          </a:prstGeom>
          <a:noFill/>
        </p:spPr>
      </p:pic>
      <p:pic>
        <p:nvPicPr>
          <p:cNvPr id="1030" name="Picture 6" descr="C:\Users\Luana\Desktop\2010-10-24 ETNA WINE 2010\ETNA WINE 2010 25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3977680"/>
            <a:ext cx="2088232" cy="2880320"/>
          </a:xfrm>
          <a:prstGeom prst="rect">
            <a:avLst/>
          </a:prstGeom>
          <a:noFill/>
        </p:spPr>
      </p:pic>
      <p:pic>
        <p:nvPicPr>
          <p:cNvPr id="1034" name="Picture 10" descr="C:\Users\Luana\Desktop\2010-10-24 ETNA WINE 2010\ETNA WINE 2010 26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3977680"/>
            <a:ext cx="2160240" cy="2880320"/>
          </a:xfrm>
          <a:prstGeom prst="rect">
            <a:avLst/>
          </a:prstGeom>
          <a:noFill/>
        </p:spPr>
      </p:pic>
      <p:pic>
        <p:nvPicPr>
          <p:cNvPr id="1035" name="Picture 11" descr="C:\Users\Luana\Desktop\2010-10-24 ETNA WINE 2010\ETNA WINE 2010 26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4005064"/>
            <a:ext cx="1835696" cy="2852936"/>
          </a:xfrm>
          <a:prstGeom prst="rect">
            <a:avLst/>
          </a:prstGeom>
          <a:noFill/>
        </p:spPr>
      </p:pic>
      <p:pic>
        <p:nvPicPr>
          <p:cNvPr id="1036" name="Picture 12" descr="C:\Users\Luana\Desktop\2010-10-24 ETNA WINE 2010\ETNA WINE 2010 25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933056"/>
            <a:ext cx="1979712" cy="2924944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7200" dirty="0" smtClean="0">
                <a:solidFill>
                  <a:srgbClr val="FFFF00"/>
                </a:solidFill>
                <a:latin typeface="Forte" pitchFamily="66" charset="0"/>
              </a:rPr>
              <a:t>Tutti a vendemmiare!</a:t>
            </a:r>
            <a:endParaRPr lang="it-IT" sz="7200" dirty="0">
              <a:solidFill>
                <a:srgbClr val="FFFF00"/>
              </a:solidFill>
              <a:latin typeface="Forte" pitchFamily="66" charset="0"/>
            </a:endParaRPr>
          </a:p>
        </p:txBody>
      </p:sp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Luana\Desktop\2010-10-24 ETNA WINE 2010\ETNA WINE 2010 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3779912" cy="5085184"/>
          </a:xfrm>
          <a:prstGeom prst="rect">
            <a:avLst/>
          </a:prstGeom>
          <a:noFill/>
        </p:spPr>
      </p:pic>
      <p:pic>
        <p:nvPicPr>
          <p:cNvPr id="6149" name="Picture 5" descr="C:\Users\Luana\Desktop\2010-10-24 ETNA WINE 2010\ETNA WINE 2010 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4008" cy="3479745"/>
          </a:xfrm>
          <a:prstGeom prst="rect">
            <a:avLst/>
          </a:prstGeom>
          <a:noFill/>
        </p:spPr>
      </p:pic>
      <p:pic>
        <p:nvPicPr>
          <p:cNvPr id="6150" name="Picture 6" descr="C:\Users\Luana\Desktop\2010-10-24 ETNA WINE 2010\ETNA WINE 2010 274.JPG"/>
          <p:cNvPicPr>
            <a:picLocks noChangeAspect="1" noChangeArrowheads="1"/>
          </p:cNvPicPr>
          <p:nvPr/>
        </p:nvPicPr>
        <p:blipFill>
          <a:blip r:embed="rId5" cstate="print"/>
          <a:srcRect t="9898" b="9270"/>
          <a:stretch>
            <a:fillRect/>
          </a:stretch>
        </p:blipFill>
        <p:spPr bwMode="auto">
          <a:xfrm>
            <a:off x="1" y="3501008"/>
            <a:ext cx="3275856" cy="3356992"/>
          </a:xfrm>
          <a:prstGeom prst="rect">
            <a:avLst/>
          </a:prstGeom>
          <a:noFill/>
        </p:spPr>
      </p:pic>
      <p:pic>
        <p:nvPicPr>
          <p:cNvPr id="6146" name="Picture 2" descr="C:\Users\Luana\Desktop\2010-10-24 ETNA WINE 2010\ETNA WINE 2010 151.JPG"/>
          <p:cNvPicPr>
            <a:picLocks noChangeAspect="1" noChangeArrowheads="1"/>
          </p:cNvPicPr>
          <p:nvPr/>
        </p:nvPicPr>
        <p:blipFill>
          <a:blip r:embed="rId6" cstate="print"/>
          <a:srcRect r="11025"/>
          <a:stretch>
            <a:fillRect/>
          </a:stretch>
        </p:blipFill>
        <p:spPr bwMode="auto">
          <a:xfrm>
            <a:off x="4499992" y="1"/>
            <a:ext cx="4644008" cy="3501008"/>
          </a:xfrm>
          <a:prstGeom prst="rect">
            <a:avLst/>
          </a:prstGeom>
          <a:noFill/>
        </p:spPr>
      </p:pic>
      <p:pic>
        <p:nvPicPr>
          <p:cNvPr id="6152" name="Picture 8" descr="C:\Users\Luana\Desktop\2010-10-24 ETNA WINE 2010\ETNA WINE 2010 276.JPG"/>
          <p:cNvPicPr>
            <a:picLocks noChangeAspect="1" noChangeArrowheads="1"/>
          </p:cNvPicPr>
          <p:nvPr/>
        </p:nvPicPr>
        <p:blipFill>
          <a:blip r:embed="rId7" cstate="print"/>
          <a:srcRect l="6300" t="7632" r="12295" b="19867"/>
          <a:stretch>
            <a:fillRect/>
          </a:stretch>
        </p:blipFill>
        <p:spPr bwMode="auto">
          <a:xfrm>
            <a:off x="3059832" y="3501008"/>
            <a:ext cx="2660185" cy="3356992"/>
          </a:xfrm>
          <a:prstGeom prst="rect">
            <a:avLst/>
          </a:prstGeom>
          <a:noFill/>
        </p:spPr>
      </p:pic>
      <p:sp>
        <p:nvSpPr>
          <p:cNvPr id="10" name="Fumetto 3 9"/>
          <p:cNvSpPr/>
          <p:nvPr/>
        </p:nvSpPr>
        <p:spPr>
          <a:xfrm>
            <a:off x="251520" y="0"/>
            <a:ext cx="2736304" cy="1484784"/>
          </a:xfrm>
          <a:prstGeom prst="wedgeEllipseCallout">
            <a:avLst>
              <a:gd name="adj1" fmla="val 24725"/>
              <a:gd name="adj2" fmla="val 6799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Forte" pitchFamily="66" charset="0"/>
              </a:rPr>
              <a:t>Questo si che è divertente!</a:t>
            </a:r>
          </a:p>
          <a:p>
            <a:pPr algn="ctr"/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Forte" pitchFamily="66" charset="0"/>
              </a:rPr>
              <a:t>Pigiamo l’uva per fare il vino</a:t>
            </a:r>
            <a:endParaRPr lang="it-IT" sz="2000" dirty="0">
              <a:solidFill>
                <a:schemeClr val="accent6">
                  <a:lumMod val="50000"/>
                </a:schemeClr>
              </a:solidFill>
              <a:latin typeface="Forte" pitchFamily="66" charset="0"/>
            </a:endParaRPr>
          </a:p>
        </p:txBody>
      </p:sp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Luana\Desktop\2010-10-24 ETNA WINE 2010\ETNA WINE 2010 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600" dirty="0" smtClean="0">
                <a:solidFill>
                  <a:schemeClr val="accent4">
                    <a:lumMod val="75000"/>
                  </a:schemeClr>
                </a:solidFill>
                <a:latin typeface="Forte" pitchFamily="66" charset="0"/>
              </a:rPr>
              <a:t> </a:t>
            </a:r>
            <a:r>
              <a:rPr lang="it-IT" sz="6600" dirty="0" err="1" smtClean="0">
                <a:solidFill>
                  <a:schemeClr val="accent4">
                    <a:lumMod val="75000"/>
                  </a:schemeClr>
                </a:solidFill>
                <a:latin typeface="Forte" pitchFamily="66" charset="0"/>
              </a:rPr>
              <a:t>….ed</a:t>
            </a:r>
            <a:r>
              <a:rPr lang="it-IT" sz="6600" dirty="0" smtClean="0">
                <a:solidFill>
                  <a:schemeClr val="accent4">
                    <a:lumMod val="75000"/>
                  </a:schemeClr>
                </a:solidFill>
                <a:latin typeface="Forte" pitchFamily="66" charset="0"/>
              </a:rPr>
              <a:t> ecco l’uva pigiata</a:t>
            </a:r>
            <a:endParaRPr lang="it-IT" sz="6600" dirty="0">
              <a:solidFill>
                <a:schemeClr val="accent4">
                  <a:lumMod val="75000"/>
                </a:schemeClr>
              </a:solidFill>
              <a:latin typeface="Forte" pitchFamily="66" charset="0"/>
            </a:endParaRPr>
          </a:p>
        </p:txBody>
      </p:sp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Luana\Desktop\2010-10-24 ETNA WINE 2010\ETNA WINE 2010 194.JPG"/>
          <p:cNvPicPr>
            <a:picLocks noChangeAspect="1" noChangeArrowheads="1"/>
          </p:cNvPicPr>
          <p:nvPr/>
        </p:nvPicPr>
        <p:blipFill>
          <a:blip r:embed="rId3" cstate="print"/>
          <a:srcRect l="8225" r="25914"/>
          <a:stretch>
            <a:fillRect/>
          </a:stretch>
        </p:blipFill>
        <p:spPr bwMode="auto">
          <a:xfrm>
            <a:off x="5148064" y="0"/>
            <a:ext cx="4248472" cy="6858000"/>
          </a:xfrm>
          <a:prstGeom prst="rect">
            <a:avLst/>
          </a:prstGeom>
          <a:noFill/>
        </p:spPr>
      </p:pic>
      <p:sp>
        <p:nvSpPr>
          <p:cNvPr id="4" name="Fumetto 1 3"/>
          <p:cNvSpPr/>
          <p:nvPr/>
        </p:nvSpPr>
        <p:spPr>
          <a:xfrm>
            <a:off x="5940152" y="1988840"/>
            <a:ext cx="2376264" cy="1440160"/>
          </a:xfrm>
          <a:prstGeom prst="wedgeRectCallout">
            <a:avLst>
              <a:gd name="adj1" fmla="val -40990"/>
              <a:gd name="adj2" fmla="val 7257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C000"/>
                </a:solidFill>
                <a:latin typeface="Forte" pitchFamily="66" charset="0"/>
              </a:rPr>
              <a:t>Dopo aver tolto i raspi  le vinacce e il mosto  vengono lasciati fermentare  in queste botti</a:t>
            </a:r>
            <a:endParaRPr lang="it-IT" dirty="0">
              <a:solidFill>
                <a:srgbClr val="FFC000"/>
              </a:solidFill>
              <a:latin typeface="Forte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71600" y="0"/>
            <a:ext cx="7176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C000"/>
                </a:solidFill>
                <a:latin typeface="Forte" pitchFamily="66" charset="0"/>
              </a:rPr>
              <a:t>Dal palmento </a:t>
            </a:r>
            <a:r>
              <a:rPr lang="it-IT" sz="3200" dirty="0" err="1" smtClean="0">
                <a:solidFill>
                  <a:srgbClr val="FFC000"/>
                </a:solidFill>
                <a:latin typeface="Forte" pitchFamily="66" charset="0"/>
              </a:rPr>
              <a:t>……</a:t>
            </a:r>
            <a:r>
              <a:rPr lang="it-IT" sz="3200" dirty="0" smtClean="0">
                <a:solidFill>
                  <a:srgbClr val="FFC000"/>
                </a:solidFill>
                <a:latin typeface="Forte" pitchFamily="66" charset="0"/>
              </a:rPr>
              <a:t>        …. alle botti    </a:t>
            </a:r>
            <a:endParaRPr lang="it-IT" sz="3200" dirty="0">
              <a:solidFill>
                <a:srgbClr val="FFC000"/>
              </a:solidFill>
              <a:latin typeface="Forte" pitchFamily="66" charset="0"/>
            </a:endParaRPr>
          </a:p>
        </p:txBody>
      </p:sp>
      <p:pic>
        <p:nvPicPr>
          <p:cNvPr id="5" name="Immagine 4" descr="museo-palmen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5" y="785794"/>
            <a:ext cx="2762269" cy="2071702"/>
          </a:xfrm>
          <a:prstGeom prst="rect">
            <a:avLst/>
          </a:prstGeom>
        </p:spPr>
      </p:pic>
      <p:pic>
        <p:nvPicPr>
          <p:cNvPr id="9" name="Immagine 8" descr="LipariPalmento131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3500438"/>
            <a:ext cx="2000264" cy="3008031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117</Words>
  <Application>Microsoft Office PowerPoint</Application>
  <PresentationFormat>Presentazione su schermo (4:3)</PresentationFormat>
  <Paragraphs>28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giorno a vendemmiare</dc:title>
  <dc:creator>Luana</dc:creator>
  <cp:lastModifiedBy>Tizzone</cp:lastModifiedBy>
  <cp:revision>65</cp:revision>
  <dcterms:created xsi:type="dcterms:W3CDTF">2010-11-20T11:59:12Z</dcterms:created>
  <dcterms:modified xsi:type="dcterms:W3CDTF">2011-06-14T20:50:17Z</dcterms:modified>
</cp:coreProperties>
</file>