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34"/>
  </p:notesMasterIdLst>
  <p:handoutMasterIdLst>
    <p:handoutMasterId r:id="rId35"/>
  </p:handoutMasterIdLst>
  <p:sldIdLst>
    <p:sldId id="256" r:id="rId2"/>
    <p:sldId id="259" r:id="rId3"/>
    <p:sldId id="260" r:id="rId4"/>
    <p:sldId id="258" r:id="rId5"/>
    <p:sldId id="261" r:id="rId6"/>
    <p:sldId id="288" r:id="rId7"/>
    <p:sldId id="262" r:id="rId8"/>
    <p:sldId id="263" r:id="rId9"/>
    <p:sldId id="264" r:id="rId10"/>
    <p:sldId id="265" r:id="rId11"/>
    <p:sldId id="271" r:id="rId12"/>
    <p:sldId id="266" r:id="rId13"/>
    <p:sldId id="272" r:id="rId14"/>
    <p:sldId id="267" r:id="rId15"/>
    <p:sldId id="268" r:id="rId16"/>
    <p:sldId id="269"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F5FF"/>
    <a:srgbClr val="03EDED"/>
    <a:srgbClr val="19E9FF"/>
    <a:srgbClr val="1BE7FD"/>
    <a:srgbClr val="00B0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61" autoAdjust="0"/>
    <p:restoredTop sz="86380" autoAdjust="0"/>
  </p:normalViewPr>
  <p:slideViewPr>
    <p:cSldViewPr>
      <p:cViewPr>
        <p:scale>
          <a:sx n="60" d="100"/>
          <a:sy n="60" d="100"/>
        </p:scale>
        <p:origin x="-76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84"/>
    </p:cViewPr>
  </p:sorterViewPr>
  <p:notesViewPr>
    <p:cSldViewPr>
      <p:cViewPr varScale="1">
        <p:scale>
          <a:sx n="51" d="100"/>
          <a:sy n="51" d="100"/>
        </p:scale>
        <p:origin x="-188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4AF63-CFE7-4334-B71F-0B558840A59B}" type="datetimeFigureOut">
              <a:rPr lang="it-IT" smtClean="0"/>
              <a:pPr/>
              <a:t>29/01/2011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D74DD3-3749-48DE-BF35-E435045C3F27}" type="slidenum">
              <a:rPr lang="it-IT" smtClean="0"/>
              <a:pPr/>
              <a:t>‹N›</a:t>
            </a:fld>
            <a:endParaRPr lang="it-IT"/>
          </a:p>
        </p:txBody>
      </p:sp>
      <p:sp>
        <p:nvSpPr>
          <p:cNvPr id="6" name="Segnaposto intestazione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F3DE2-520A-4BE0-A0F3-92D3C6DA3C06}" type="datetimeFigureOut">
              <a:rPr lang="it-IT" smtClean="0"/>
              <a:pPr/>
              <a:t>29/01/2011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B248E3-4DB0-4AED-BAAF-5D972759EF3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83B248E3-4DB0-4AED-BAAF-5D972759EF3B}"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83B248E3-4DB0-4AED-BAAF-5D972759EF3B}" type="slidenum">
              <a:rPr lang="it-IT" smtClean="0"/>
              <a:pPr/>
              <a:t>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83B248E3-4DB0-4AED-BAAF-5D972759EF3B}" type="slidenum">
              <a:rPr lang="it-IT" smtClean="0"/>
              <a:pPr/>
              <a:t>25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E6329165-71B6-4D87-AD6D-5B2D95009A3D}" type="datetimeFigureOut">
              <a:rPr lang="it-IT" smtClean="0"/>
              <a:pPr/>
              <a:t>29/01/2011</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72CBCB79-F612-42B7-9707-66120C5623A1}"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slow">
    <p:wheel spokes="8"/>
    <p:sndAc>
      <p:stSnd loop="1">
        <p:snd r:embed="rId1" name="drumroll.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6329165-71B6-4D87-AD6D-5B2D95009A3D}" type="datetimeFigureOut">
              <a:rPr lang="it-IT" smtClean="0"/>
              <a:pPr/>
              <a:t>29/01/2011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CBCB79-F612-42B7-9707-66120C5623A1}" type="slidenum">
              <a:rPr lang="it-IT" smtClean="0"/>
              <a:pPr/>
              <a:t>‹N›</a:t>
            </a:fld>
            <a:endParaRPr lang="it-IT"/>
          </a:p>
        </p:txBody>
      </p:sp>
    </p:spTree>
  </p:cSld>
  <p:clrMapOvr>
    <a:masterClrMapping/>
  </p:clrMapOvr>
  <p:transition spd="slow">
    <p:wheel spokes="8"/>
    <p:sndAc>
      <p:stSnd loop="1">
        <p:snd r:embed="rId1" name="drumroll.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6329165-71B6-4D87-AD6D-5B2D95009A3D}" type="datetimeFigureOut">
              <a:rPr lang="it-IT" smtClean="0"/>
              <a:pPr/>
              <a:t>29/01/2011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CBCB79-F612-42B7-9707-66120C5623A1}" type="slidenum">
              <a:rPr lang="it-IT" smtClean="0"/>
              <a:pPr/>
              <a:t>‹N›</a:t>
            </a:fld>
            <a:endParaRPr lang="it-IT"/>
          </a:p>
        </p:txBody>
      </p:sp>
    </p:spTree>
  </p:cSld>
  <p:clrMapOvr>
    <a:masterClrMapping/>
  </p:clrMapOvr>
  <p:transition spd="slow">
    <p:wheel spokes="8"/>
    <p:sndAc>
      <p:stSnd loop="1">
        <p:snd r:embed="rId1" name="drumroll.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6329165-71B6-4D87-AD6D-5B2D95009A3D}" type="datetimeFigureOut">
              <a:rPr lang="it-IT" smtClean="0"/>
              <a:pPr/>
              <a:t>29/01/2011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CBCB79-F612-42B7-9707-66120C5623A1}" type="slidenum">
              <a:rPr lang="it-IT" smtClean="0"/>
              <a:pPr/>
              <a:t>‹N›</a:t>
            </a:fld>
            <a:endParaRPr lang="it-IT"/>
          </a:p>
        </p:txBody>
      </p:sp>
    </p:spTree>
  </p:cSld>
  <p:clrMapOvr>
    <a:masterClrMapping/>
  </p:clrMapOvr>
  <p:transition spd="slow">
    <p:wheel spokes="8"/>
    <p:sndAc>
      <p:stSnd loop="1">
        <p:snd r:embed="rId1" name="drumroll.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E6329165-71B6-4D87-AD6D-5B2D95009A3D}" type="datetimeFigureOut">
              <a:rPr lang="it-IT" smtClean="0"/>
              <a:pPr/>
              <a:t>29/01/2011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CBCB79-F612-42B7-9707-66120C5623A1}"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slow">
    <p:wheel spokes="8"/>
    <p:sndAc>
      <p:stSnd loop="1">
        <p:snd r:embed="rId1" name="drumroll.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6329165-71B6-4D87-AD6D-5B2D95009A3D}" type="datetimeFigureOut">
              <a:rPr lang="it-IT" smtClean="0"/>
              <a:pPr/>
              <a:t>29/01/2011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CBCB79-F612-42B7-9707-66120C5623A1}" type="slidenum">
              <a:rPr lang="it-IT" smtClean="0"/>
              <a:pPr/>
              <a:t>‹N›</a:t>
            </a:fld>
            <a:endParaRPr lang="it-IT"/>
          </a:p>
        </p:txBody>
      </p:sp>
    </p:spTree>
  </p:cSld>
  <p:clrMapOvr>
    <a:masterClrMapping/>
  </p:clrMapOvr>
  <p:transition spd="slow">
    <p:wheel spokes="8"/>
    <p:sndAc>
      <p:stSnd loop="1">
        <p:snd r:embed="rId1" name="drumroll.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E6329165-71B6-4D87-AD6D-5B2D95009A3D}" type="datetimeFigureOut">
              <a:rPr lang="it-IT" smtClean="0"/>
              <a:pPr/>
              <a:t>29/01/2011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CBCB79-F612-42B7-9707-66120C5623A1}" type="slidenum">
              <a:rPr lang="it-IT" smtClean="0"/>
              <a:pPr/>
              <a:t>‹N›</a:t>
            </a:fld>
            <a:endParaRPr lang="it-IT"/>
          </a:p>
        </p:txBody>
      </p:sp>
    </p:spTree>
  </p:cSld>
  <p:clrMapOvr>
    <a:masterClrMapping/>
  </p:clrMapOvr>
  <p:transition spd="slow">
    <p:wheel spokes="8"/>
    <p:sndAc>
      <p:stSnd loop="1">
        <p:snd r:embed="rId1" name="drumroll.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E6329165-71B6-4D87-AD6D-5B2D95009A3D}" type="datetimeFigureOut">
              <a:rPr lang="it-IT" smtClean="0"/>
              <a:pPr/>
              <a:t>29/01/2011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CBCB79-F612-42B7-9707-66120C5623A1}" type="slidenum">
              <a:rPr lang="it-IT" smtClean="0"/>
              <a:pPr/>
              <a:t>‹N›</a:t>
            </a:fld>
            <a:endParaRPr lang="it-IT"/>
          </a:p>
        </p:txBody>
      </p:sp>
    </p:spTree>
  </p:cSld>
  <p:clrMapOvr>
    <a:masterClrMapping/>
  </p:clrMapOvr>
  <p:transition spd="slow">
    <p:wheel spokes="8"/>
    <p:sndAc>
      <p:stSnd loop="1">
        <p:snd r:embed="rId1" name="drumroll.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6329165-71B6-4D87-AD6D-5B2D95009A3D}" type="datetimeFigureOut">
              <a:rPr lang="it-IT" smtClean="0"/>
              <a:pPr/>
              <a:t>29/01/2011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CBCB79-F612-42B7-9707-66120C5623A1}" type="slidenum">
              <a:rPr lang="it-IT" smtClean="0"/>
              <a:pPr/>
              <a:t>‹N›</a:t>
            </a:fld>
            <a:endParaRPr lang="it-IT"/>
          </a:p>
        </p:txBody>
      </p:sp>
    </p:spTree>
  </p:cSld>
  <p:clrMapOvr>
    <a:masterClrMapping/>
  </p:clrMapOvr>
  <p:transition spd="slow">
    <p:wheel spokes="8"/>
    <p:sndAc>
      <p:stSnd loop="1">
        <p:snd r:embed="rId1" name="drumroll.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6329165-71B6-4D87-AD6D-5B2D95009A3D}" type="datetimeFigureOut">
              <a:rPr lang="it-IT" smtClean="0"/>
              <a:pPr/>
              <a:t>29/01/2011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CBCB79-F612-42B7-9707-66120C5623A1}" type="slidenum">
              <a:rPr lang="it-IT" smtClean="0"/>
              <a:pPr/>
              <a:t>‹N›</a:t>
            </a:fld>
            <a:endParaRPr lang="it-IT"/>
          </a:p>
        </p:txBody>
      </p:sp>
    </p:spTree>
  </p:cSld>
  <p:clrMapOvr>
    <a:masterClrMapping/>
  </p:clrMapOvr>
  <p:transition spd="slow">
    <p:wheel spokes="8"/>
    <p:sndAc>
      <p:stSnd loop="1">
        <p:snd r:embed="rId1" name="drumroll.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E6329165-71B6-4D87-AD6D-5B2D95009A3D}" type="datetimeFigureOut">
              <a:rPr lang="it-IT" smtClean="0"/>
              <a:pPr/>
              <a:t>29/01/2011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72CBCB79-F612-42B7-9707-66120C5623A1}"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heel spokes="8"/>
    <p:sndAc>
      <p:stSnd loop="1">
        <p:snd r:embed="rId1" name="drumroll.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329165-71B6-4D87-AD6D-5B2D95009A3D}" type="datetimeFigureOut">
              <a:rPr lang="it-IT" smtClean="0"/>
              <a:pPr/>
              <a:t>29/01/2011</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CBCB79-F612-42B7-9707-66120C5623A1}"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spd="slow">
    <p:wheel spokes="8"/>
    <p:sndAc>
      <p:stSnd loop="1">
        <p:snd r:embed="rId13" name="drumroll.wav"/>
      </p:stSnd>
    </p:sndAc>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D:\davide\film7.avi"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D:\davide\film9.av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file:///D:\davide\film10.avi"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file:///D:\davide\film11.av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D:\davide\film12.av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file:///D:\davide\film13.av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audio" Target="file:///D:\davide\Vasilis_Karras-Den_paw_pouthena.mp3"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ideo" Target="file:///D:\davide\film15.av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ideo" Target="file:///D:\davide\film16.av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file:///D:\davide\Rallia_Hristidou_-Ego_Gia_Sena.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ideo" Target="file:///D:\davide\film17.av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ideo" Target="file:///D:\davide\film18.av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audio" Target="file:///D:\davide\Rallia_Hristidou_-Ego_Gia_Sena.mp3"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ideo" Target="file:///D:\davide\film19.avi"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audio" Target="file:///D:\davide\Vasilis_Karras-Kano_ena_tsigaro.mp3" TargetMode="Externa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ideo" Target="file:///D:\davide\film20.av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audio" Target="file:///D:\davide\Rallia_Hristidou_-Ego_Gia_Sena.mp3" TargetMode="Externa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ideo" Target="file:///D:\davide\film21.av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audio" Target="file:///D:\davide\Vasilis_Karras-Kai_Pao_Pao.mp3" TargetMode="Externa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D:\davide\Vasilis_Karras-Den_paw_pouthena.mp3" TargetMode="External"/><Relationship Id="rId1" Type="http://schemas.openxmlformats.org/officeDocument/2006/relationships/video" Target="file:///D:\davide\film2.avi"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ideo" Target="file:///D:\davide\film23.avi"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ideo" Target="file:///D:\davide\film24.avi"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audio" Target="file:///D:\davide\Vasilis_Karras-Den_paw_pouthena.mp3" TargetMode="External"/><Relationship Id="rId5" Type="http://schemas.openxmlformats.org/officeDocument/2006/relationships/image" Target="../media/image45.pn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D:\davide\film8.av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D:\davide\film4.av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file:///D:\davide\film5.av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D:\davide\film6.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1BE7F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20" name="Ovale 19"/>
          <p:cNvSpPr/>
          <p:nvPr/>
        </p:nvSpPr>
        <p:spPr>
          <a:xfrm>
            <a:off x="285720" y="1857364"/>
            <a:ext cx="8143932"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23" name="CasellaDiTesto 22"/>
          <p:cNvSpPr txBox="1"/>
          <p:nvPr/>
        </p:nvSpPr>
        <p:spPr>
          <a:xfrm>
            <a:off x="2071670" y="2214554"/>
            <a:ext cx="4357718" cy="830997"/>
          </a:xfrm>
          <a:prstGeom prst="rect">
            <a:avLst/>
          </a:prstGeom>
          <a:noFill/>
          <a:scene3d>
            <a:camera prst="orthographicFront"/>
            <a:lightRig rig="threePt" dir="t"/>
          </a:scene3d>
          <a:sp3d>
            <a:bevelT/>
          </a:sp3d>
        </p:spPr>
        <p:txBody>
          <a:bodyPr wrap="square" rtlCol="0">
            <a:spAutoFit/>
          </a:bodyPr>
          <a:lstStyle/>
          <a:p>
            <a:r>
              <a:rPr lang="it-IT" sz="2400" dirty="0" smtClean="0">
                <a:solidFill>
                  <a:schemeClr val="bg1"/>
                </a:solidFill>
              </a:rPr>
              <a:t>L’educazione a Sparta e ad Atene.</a:t>
            </a:r>
            <a:endParaRPr lang="it-IT" sz="2400" dirty="0">
              <a:solidFill>
                <a:schemeClr val="bg1"/>
              </a:solidFill>
            </a:endParaRPr>
          </a:p>
        </p:txBody>
      </p:sp>
      <p:sp>
        <p:nvSpPr>
          <p:cNvPr id="10" name="Nastro perforato 9"/>
          <p:cNvSpPr/>
          <p:nvPr/>
        </p:nvSpPr>
        <p:spPr>
          <a:xfrm>
            <a:off x="5357818" y="4714884"/>
            <a:ext cx="3500462" cy="14287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solidFill>
                <a:schemeClr val="bg1"/>
              </a:solidFill>
            </a:endParaRPr>
          </a:p>
        </p:txBody>
      </p:sp>
      <p:sp>
        <p:nvSpPr>
          <p:cNvPr id="5" name="CasellaDiTesto 4"/>
          <p:cNvSpPr txBox="1"/>
          <p:nvPr/>
        </p:nvSpPr>
        <p:spPr>
          <a:xfrm>
            <a:off x="6357950" y="5072074"/>
            <a:ext cx="2000264" cy="400110"/>
          </a:xfrm>
          <a:prstGeom prst="rect">
            <a:avLst/>
          </a:prstGeom>
          <a:noFill/>
        </p:spPr>
        <p:txBody>
          <a:bodyPr wrap="square" rtlCol="0">
            <a:spAutoFit/>
          </a:bodyPr>
          <a:lstStyle/>
          <a:p>
            <a:r>
              <a:rPr lang="it-IT" sz="2000" dirty="0" smtClean="0">
                <a:solidFill>
                  <a:schemeClr val="bg1"/>
                </a:solidFill>
              </a:rPr>
              <a:t>di Davide Russo      </a:t>
            </a:r>
            <a:endParaRPr lang="it-IT" sz="2000" dirty="0">
              <a:solidFill>
                <a:schemeClr val="bg1"/>
              </a:solidFill>
            </a:endParaRPr>
          </a:p>
        </p:txBody>
      </p:sp>
      <p:pic>
        <p:nvPicPr>
          <p:cNvPr id="11" name="Segnale acust. registr.">
            <a:hlinkClick r:id="" action="ppaction://media"/>
          </p:cNvPr>
          <p:cNvPicPr>
            <a:picLocks noRot="1" noChangeAspect="1"/>
          </p:cNvPicPr>
          <p:nvPr>
            <a:wavAudioFile r:embed="rId1" name="Segnale acust. registr."/>
          </p:nvPr>
        </p:nvPicPr>
        <p:blipFill>
          <a:blip r:embed="rId4" cstate="print"/>
          <a:stretch>
            <a:fillRect/>
          </a:stretch>
        </p:blipFill>
        <p:spPr>
          <a:xfrm flipH="1">
            <a:off x="2000232" y="4929198"/>
            <a:ext cx="785818" cy="672364"/>
          </a:xfrm>
          <a:prstGeom prst="rect">
            <a:avLst/>
          </a:prstGeom>
        </p:spPr>
      </p:pic>
    </p:spTree>
  </p:cSld>
  <p:clrMapOvr>
    <a:masterClrMapping/>
  </p:clrMapOvr>
  <p:transition spd="slow" advTm="2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decel="100000"/>
                                        <p:tgtEl>
                                          <p:spTgt spid="20"/>
                                        </p:tgtEl>
                                      </p:cBhvr>
                                    </p:animEffect>
                                    <p:anim calcmode="lin" valueType="num">
                                      <p:cBhvr>
                                        <p:cTn id="8" dur="800" decel="100000" fill="hold"/>
                                        <p:tgtEl>
                                          <p:spTgt spid="20"/>
                                        </p:tgtEl>
                                        <p:attrNameLst>
                                          <p:attrName>style.rotation</p:attrName>
                                        </p:attrNameLst>
                                      </p:cBhvr>
                                      <p:tavLst>
                                        <p:tav tm="0">
                                          <p:val>
                                            <p:fltVal val="-90"/>
                                          </p:val>
                                        </p:tav>
                                        <p:tav tm="100000">
                                          <p:val>
                                            <p:fltVal val="0"/>
                                          </p:val>
                                        </p:tav>
                                      </p:tavLst>
                                    </p:anim>
                                    <p:anim calcmode="lin" valueType="num">
                                      <p:cBhvr>
                                        <p:cTn id="9" dur="800" decel="100000" fill="hold"/>
                                        <p:tgtEl>
                                          <p:spTgt spid="20"/>
                                        </p:tgtEl>
                                        <p:attrNameLst>
                                          <p:attrName>ppt_x</p:attrName>
                                        </p:attrNameLst>
                                      </p:cBhvr>
                                      <p:tavLst>
                                        <p:tav tm="0">
                                          <p:val>
                                            <p:strVal val="#ppt_x+0.4"/>
                                          </p:val>
                                        </p:tav>
                                        <p:tav tm="100000">
                                          <p:val>
                                            <p:strVal val="#ppt_x-0.05"/>
                                          </p:val>
                                        </p:tav>
                                      </p:tavLst>
                                    </p:anim>
                                    <p:anim calcmode="lin" valueType="num">
                                      <p:cBhvr>
                                        <p:cTn id="10" dur="800" decel="100000" fill="hold"/>
                                        <p:tgtEl>
                                          <p:spTgt spid="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38" presetClass="entr" presetSubtype="0" accel="50000" fill="hold" grpId="0" nodeType="afterEffect">
                                  <p:stCondLst>
                                    <p:cond delay="1000"/>
                                  </p:stCondLst>
                                  <p:iterate type="lt">
                                    <p:tmPct val="50000"/>
                                  </p:iterate>
                                  <p:childTnLst>
                                    <p:set>
                                      <p:cBhvr>
                                        <p:cTn id="23" dur="1" fill="hold">
                                          <p:stCondLst>
                                            <p:cond delay="0"/>
                                          </p:stCondLst>
                                        </p:cTn>
                                        <p:tgtEl>
                                          <p:spTgt spid="23"/>
                                        </p:tgtEl>
                                        <p:attrNameLst>
                                          <p:attrName>style.visibility</p:attrName>
                                        </p:attrNameLst>
                                      </p:cBhvr>
                                      <p:to>
                                        <p:strVal val="visible"/>
                                      </p:to>
                                    </p:set>
                                    <p:set>
                                      <p:cBhvr>
                                        <p:cTn id="24" dur="228" fill="hold">
                                          <p:stCondLst>
                                            <p:cond delay="0"/>
                                          </p:stCondLst>
                                        </p:cTn>
                                        <p:tgtEl>
                                          <p:spTgt spid="23"/>
                                        </p:tgtEl>
                                        <p:attrNameLst>
                                          <p:attrName>style.rotation</p:attrName>
                                        </p:attrNameLst>
                                      </p:cBhvr>
                                      <p:to>
                                        <p:strVal val="-45.0"/>
                                      </p:to>
                                    </p:set>
                                    <p:anim calcmode="lin" valueType="num">
                                      <p:cBhvr>
                                        <p:cTn id="25" dur="228" fill="hold">
                                          <p:stCondLst>
                                            <p:cond delay="228"/>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26" dur="228"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8"/>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par>
                                <p:cTn id="29" presetID="38" presetClass="entr" presetSubtype="0" accel="50000" fill="hold" grpId="0" nodeType="withEffect">
                                  <p:stCondLst>
                                    <p:cond delay="1000"/>
                                  </p:stCondLst>
                                  <p:iterate type="lt">
                                    <p:tmPct val="50000"/>
                                  </p:iterate>
                                  <p:childTnLst>
                                    <p:set>
                                      <p:cBhvr>
                                        <p:cTn id="30" dur="1" fill="hold">
                                          <p:stCondLst>
                                            <p:cond delay="0"/>
                                          </p:stCondLst>
                                        </p:cTn>
                                        <p:tgtEl>
                                          <p:spTgt spid="5"/>
                                        </p:tgtEl>
                                        <p:attrNameLst>
                                          <p:attrName>style.visibility</p:attrName>
                                        </p:attrNameLst>
                                      </p:cBhvr>
                                      <p:to>
                                        <p:strVal val="visible"/>
                                      </p:to>
                                    </p:set>
                                    <p:set>
                                      <p:cBhvr>
                                        <p:cTn id="31" dur="228" fill="hold">
                                          <p:stCondLst>
                                            <p:cond delay="0"/>
                                          </p:stCondLst>
                                        </p:cTn>
                                        <p:tgtEl>
                                          <p:spTgt spid="5"/>
                                        </p:tgtEl>
                                        <p:attrNameLst>
                                          <p:attrName>style.rotation</p:attrName>
                                        </p:attrNameLst>
                                      </p:cBhvr>
                                      <p:to>
                                        <p:strVal val="-45.0"/>
                                      </p:to>
                                    </p:set>
                                    <p:anim calcmode="lin" valueType="num">
                                      <p:cBhvr>
                                        <p:cTn id="32"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33"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4"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5"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par>
                                <p:cTn id="36" presetID="1" presetClass="mediacall" presetSubtype="0" fill="hold" nodeType="withEffect">
                                  <p:stCondLst>
                                    <p:cond delay="1000"/>
                                  </p:stCondLst>
                                  <p:childTnLst>
                                    <p:cmd type="call" cmd="playFrom(0.0)">
                                      <p:cBhvr>
                                        <p:cTn id="37" dur="5000" fill="hold"/>
                                        <p:tgtEl>
                                          <p:spTgt spid="11"/>
                                        </p:tgtEl>
                                      </p:cBhvr>
                                    </p:cmd>
                                  </p:childTnLst>
                                </p:cTn>
                              </p:par>
                            </p:childTnLst>
                          </p:cTn>
                        </p:par>
                        <p:par>
                          <p:cTn id="38" fill="hold">
                            <p:stCondLst>
                              <p:cond delay="9250"/>
                            </p:stCondLst>
                            <p:childTnLst>
                              <p:par>
                                <p:cTn id="39" presetID="34" presetClass="emph" presetSubtype="0" fill="hold" grpId="1" nodeType="afterEffect">
                                  <p:stCondLst>
                                    <p:cond delay="1000"/>
                                  </p:stCondLst>
                                  <p:iterate type="lt">
                                    <p:tmPct val="10000"/>
                                  </p:iterate>
                                  <p:childTnLst>
                                    <p:animMotion origin="layout" path="M 0.0 0.0 L 0.0 -0.07213" pathEditMode="relative" ptsTypes="">
                                      <p:cBhvr>
                                        <p:cTn id="40" dur="250" accel="50000" decel="50000" autoRev="1" fill="hold">
                                          <p:stCondLst>
                                            <p:cond delay="0"/>
                                          </p:stCondLst>
                                        </p:cTn>
                                        <p:tgtEl>
                                          <p:spTgt spid="23"/>
                                        </p:tgtEl>
                                        <p:attrNameLst>
                                          <p:attrName>ppt_x</p:attrName>
                                          <p:attrName>ppt_y</p:attrName>
                                        </p:attrNameLst>
                                      </p:cBhvr>
                                    </p:animMotion>
                                    <p:animRot by="1500000">
                                      <p:cBhvr>
                                        <p:cTn id="41" dur="125" fill="hold">
                                          <p:stCondLst>
                                            <p:cond delay="0"/>
                                          </p:stCondLst>
                                        </p:cTn>
                                        <p:tgtEl>
                                          <p:spTgt spid="23"/>
                                        </p:tgtEl>
                                        <p:attrNameLst>
                                          <p:attrName>r</p:attrName>
                                        </p:attrNameLst>
                                      </p:cBhvr>
                                    </p:animRot>
                                    <p:animRot by="-1500000">
                                      <p:cBhvr>
                                        <p:cTn id="42" dur="125" fill="hold">
                                          <p:stCondLst>
                                            <p:cond delay="125"/>
                                          </p:stCondLst>
                                        </p:cTn>
                                        <p:tgtEl>
                                          <p:spTgt spid="23"/>
                                        </p:tgtEl>
                                        <p:attrNameLst>
                                          <p:attrName>r</p:attrName>
                                        </p:attrNameLst>
                                      </p:cBhvr>
                                    </p:animRot>
                                    <p:animRot by="-1500000">
                                      <p:cBhvr>
                                        <p:cTn id="43" dur="125" fill="hold">
                                          <p:stCondLst>
                                            <p:cond delay="250"/>
                                          </p:stCondLst>
                                        </p:cTn>
                                        <p:tgtEl>
                                          <p:spTgt spid="23"/>
                                        </p:tgtEl>
                                        <p:attrNameLst>
                                          <p:attrName>r</p:attrName>
                                        </p:attrNameLst>
                                      </p:cBhvr>
                                    </p:animRot>
                                    <p:animRot by="1500000">
                                      <p:cBhvr>
                                        <p:cTn id="44" dur="125" fill="hold">
                                          <p:stCondLst>
                                            <p:cond delay="375"/>
                                          </p:stCondLst>
                                        </p:cTn>
                                        <p:tgtEl>
                                          <p:spTgt spid="23"/>
                                        </p:tgtEl>
                                        <p:attrNameLst>
                                          <p:attrName>r</p:attrName>
                                        </p:attrNameLst>
                                      </p:cBhvr>
                                    </p:animRot>
                                  </p:childTnLst>
                                </p:cTn>
                              </p:par>
                              <p:par>
                                <p:cTn id="45" presetID="34" presetClass="emph" presetSubtype="0" fill="hold" grpId="1" nodeType="withEffect">
                                  <p:stCondLst>
                                    <p:cond delay="1000"/>
                                  </p:stCondLst>
                                  <p:iterate type="lt">
                                    <p:tmPct val="10000"/>
                                  </p:iterate>
                                  <p:childTnLst>
                                    <p:animMotion origin="layout" path="M 2.5E-6 -3.7037E-6 L 0.00243 0.07639 " pathEditMode="relative" rAng="0" ptsTypes="AA">
                                      <p:cBhvr>
                                        <p:cTn id="46" dur="250" accel="50000" decel="50000" autoRev="1" fill="hold">
                                          <p:stCondLst>
                                            <p:cond delay="0"/>
                                          </p:stCondLst>
                                        </p:cTn>
                                        <p:tgtEl>
                                          <p:spTgt spid="5"/>
                                        </p:tgtEl>
                                        <p:attrNameLst>
                                          <p:attrName>ppt_x</p:attrName>
                                          <p:attrName>ppt_y</p:attrName>
                                        </p:attrNameLst>
                                      </p:cBhvr>
                                      <p:rCtr x="1" y="38"/>
                                    </p:animMotion>
                                    <p:animRot by="1500000">
                                      <p:cBhvr>
                                        <p:cTn id="47" dur="125" fill="hold">
                                          <p:stCondLst>
                                            <p:cond delay="0"/>
                                          </p:stCondLst>
                                        </p:cTn>
                                        <p:tgtEl>
                                          <p:spTgt spid="5"/>
                                        </p:tgtEl>
                                        <p:attrNameLst>
                                          <p:attrName>r</p:attrName>
                                        </p:attrNameLst>
                                      </p:cBhvr>
                                    </p:animRot>
                                    <p:animRot by="-1500000">
                                      <p:cBhvr>
                                        <p:cTn id="48" dur="125" fill="hold">
                                          <p:stCondLst>
                                            <p:cond delay="125"/>
                                          </p:stCondLst>
                                        </p:cTn>
                                        <p:tgtEl>
                                          <p:spTgt spid="5"/>
                                        </p:tgtEl>
                                        <p:attrNameLst>
                                          <p:attrName>r</p:attrName>
                                        </p:attrNameLst>
                                      </p:cBhvr>
                                    </p:animRot>
                                    <p:animRot by="-1500000">
                                      <p:cBhvr>
                                        <p:cTn id="49" dur="125" fill="hold">
                                          <p:stCondLst>
                                            <p:cond delay="250"/>
                                          </p:stCondLst>
                                        </p:cTn>
                                        <p:tgtEl>
                                          <p:spTgt spid="5"/>
                                        </p:tgtEl>
                                        <p:attrNameLst>
                                          <p:attrName>r</p:attrName>
                                        </p:attrNameLst>
                                      </p:cBhvr>
                                    </p:animRot>
                                    <p:animRot by="1500000">
                                      <p:cBhvr>
                                        <p:cTn id="50" dur="125" fill="hold">
                                          <p:stCondLst>
                                            <p:cond delay="375"/>
                                          </p:stCondLst>
                                        </p:cTn>
                                        <p:tgtEl>
                                          <p:spTgt spid="5"/>
                                        </p:tgtEl>
                                        <p:attrNameLst>
                                          <p:attrName>r</p:attrName>
                                        </p:attrNameLst>
                                      </p:cBhvr>
                                    </p:animRot>
                                  </p:childTnLst>
                                </p:cTn>
                              </p:par>
                              <p:par>
                                <p:cTn id="51" presetID="19" presetClass="emph" presetSubtype="0" fill="hold" grpId="1" nodeType="withEffect">
                                  <p:stCondLst>
                                    <p:cond delay="1000"/>
                                  </p:stCondLst>
                                  <p:childTnLst>
                                    <p:animClr clrSpc="rgb">
                                      <p:cBhvr override="childStyle">
                                        <p:cTn id="52" dur="500" fill="hold"/>
                                        <p:tgtEl>
                                          <p:spTgt spid="20"/>
                                        </p:tgtEl>
                                        <p:attrNameLst>
                                          <p:attrName>style.color</p:attrName>
                                        </p:attrNameLst>
                                      </p:cBhvr>
                                      <p:to>
                                        <a:schemeClr val="accent2"/>
                                      </p:to>
                                    </p:animClr>
                                    <p:animClr clrSpc="rgb">
                                      <p:cBhvr>
                                        <p:cTn id="53" dur="500" fill="hold"/>
                                        <p:tgtEl>
                                          <p:spTgt spid="20"/>
                                        </p:tgtEl>
                                        <p:attrNameLst>
                                          <p:attrName>fillcolor</p:attrName>
                                        </p:attrNameLst>
                                      </p:cBhvr>
                                      <p:to>
                                        <a:schemeClr val="accent2"/>
                                      </p:to>
                                    </p:animClr>
                                    <p:set>
                                      <p:cBhvr>
                                        <p:cTn id="54" dur="500" fill="hold"/>
                                        <p:tgtEl>
                                          <p:spTgt spid="20"/>
                                        </p:tgtEl>
                                        <p:attrNameLst>
                                          <p:attrName>fill.type</p:attrName>
                                        </p:attrNameLst>
                                      </p:cBhvr>
                                      <p:to>
                                        <p:strVal val="solid"/>
                                      </p:to>
                                    </p:set>
                                    <p:set>
                                      <p:cBhvr>
                                        <p:cTn id="55" dur="500" fill="hold"/>
                                        <p:tgtEl>
                                          <p:spTgt spid="20"/>
                                        </p:tgtEl>
                                        <p:attrNameLst>
                                          <p:attrName>fill.on</p:attrName>
                                        </p:attrNameLst>
                                      </p:cBhvr>
                                      <p:to>
                                        <p:strVal val="true"/>
                                      </p:to>
                                    </p:set>
                                  </p:childTnLst>
                                </p:cTn>
                              </p:par>
                              <p:par>
                                <p:cTn id="56" presetID="19" presetClass="emph" presetSubtype="0" fill="hold" grpId="1" nodeType="withEffect">
                                  <p:stCondLst>
                                    <p:cond delay="1000"/>
                                  </p:stCondLst>
                                  <p:childTnLst>
                                    <p:animClr clrSpc="rgb">
                                      <p:cBhvr override="childStyle">
                                        <p:cTn id="57" dur="500" fill="hold"/>
                                        <p:tgtEl>
                                          <p:spTgt spid="10"/>
                                        </p:tgtEl>
                                        <p:attrNameLst>
                                          <p:attrName>style.color</p:attrName>
                                        </p:attrNameLst>
                                      </p:cBhvr>
                                      <p:to>
                                        <a:schemeClr val="accent2"/>
                                      </p:to>
                                    </p:animClr>
                                    <p:animClr clrSpc="rgb">
                                      <p:cBhvr>
                                        <p:cTn id="58" dur="500" fill="hold"/>
                                        <p:tgtEl>
                                          <p:spTgt spid="10"/>
                                        </p:tgtEl>
                                        <p:attrNameLst>
                                          <p:attrName>fillcolor</p:attrName>
                                        </p:attrNameLst>
                                      </p:cBhvr>
                                      <p:to>
                                        <a:schemeClr val="accent2"/>
                                      </p:to>
                                    </p:animClr>
                                    <p:set>
                                      <p:cBhvr>
                                        <p:cTn id="59" dur="500" fill="hold"/>
                                        <p:tgtEl>
                                          <p:spTgt spid="10"/>
                                        </p:tgtEl>
                                        <p:attrNameLst>
                                          <p:attrName>fill.type</p:attrName>
                                        </p:attrNameLst>
                                      </p:cBhvr>
                                      <p:to>
                                        <p:strVal val="solid"/>
                                      </p:to>
                                    </p:set>
                                    <p:set>
                                      <p:cBhvr>
                                        <p:cTn id="60" dur="500" fill="hold"/>
                                        <p:tgtEl>
                                          <p:spTgt spid="10"/>
                                        </p:tgtEl>
                                        <p:attrNameLst>
                                          <p:attrName>fill.on</p:attrName>
                                        </p:attrNameLst>
                                      </p:cBhvr>
                                      <p:to>
                                        <p:strVal val="true"/>
                                      </p:to>
                                    </p:set>
                                  </p:childTnLst>
                                </p:cTn>
                              </p:par>
                            </p:childTnLst>
                          </p:cTn>
                        </p:par>
                        <p:par>
                          <p:cTn id="61" fill="hold">
                            <p:stCondLst>
                              <p:cond delay="12100"/>
                            </p:stCondLst>
                            <p:childTnLst>
                              <p:par>
                                <p:cTn id="62" presetID="38" presetClass="exit" presetSubtype="0" accel="50000" fill="hold" grpId="2" nodeType="afterEffect">
                                  <p:stCondLst>
                                    <p:cond delay="2000"/>
                                  </p:stCondLst>
                                  <p:iterate type="lt">
                                    <p:tmPct val="50000"/>
                                  </p:iterate>
                                  <p:childTnLst>
                                    <p:anim calcmode="lin" valueType="num">
                                      <p:cBhvr>
                                        <p:cTn id="63" dur="500">
                                          <p:stCondLst>
                                            <p:cond delay="0"/>
                                          </p:stCondLst>
                                        </p:cTn>
                                        <p:tgtEl>
                                          <p:spTgt spid="23"/>
                                        </p:tgtEl>
                                        <p:attrNameLst>
                                          <p:attrName>style.rotation</p:attrName>
                                        </p:attrNameLst>
                                      </p:cBhvr>
                                      <p:tavLst>
                                        <p:tav tm="0">
                                          <p:val>
                                            <p:fltVal val="0"/>
                                          </p:val>
                                        </p:tav>
                                        <p:tav tm="100000">
                                          <p:val>
                                            <p:fltVal val="45"/>
                                          </p:val>
                                        </p:tav>
                                      </p:tavLst>
                                    </p:anim>
                                    <p:anim calcmode="lin" valueType="num">
                                      <p:cBhvr>
                                        <p:cTn id="64" dur="500">
                                          <p:stCondLst>
                                            <p:cond delay="0"/>
                                          </p:stCondLst>
                                        </p:cTn>
                                        <p:tgtEl>
                                          <p:spTgt spid="23"/>
                                        </p:tgtEl>
                                        <p:attrNameLst>
                                          <p:attrName>ppt_y</p:attrName>
                                        </p:attrNameLst>
                                      </p:cBhvr>
                                      <p:tavLst>
                                        <p:tav tm="0">
                                          <p:val>
                                            <p:strVal val="ppt_y"/>
                                          </p:val>
                                        </p:tav>
                                        <p:tav tm="100000">
                                          <p:val>
                                            <p:strVal val="ppt_y+1"/>
                                          </p:val>
                                        </p:tav>
                                      </p:tavLst>
                                    </p:anim>
                                    <p:set>
                                      <p:cBhvr>
                                        <p:cTn id="65" dur="1" fill="hold">
                                          <p:stCondLst>
                                            <p:cond delay="499"/>
                                          </p:stCondLst>
                                        </p:cTn>
                                        <p:tgtEl>
                                          <p:spTgt spid="23"/>
                                        </p:tgtEl>
                                        <p:attrNameLst>
                                          <p:attrName>style.visibility</p:attrName>
                                        </p:attrNameLst>
                                      </p:cBhvr>
                                      <p:to>
                                        <p:strVal val="hidden"/>
                                      </p:to>
                                    </p:set>
                                  </p:childTnLst>
                                </p:cTn>
                              </p:par>
                              <p:par>
                                <p:cTn id="66" presetID="38" presetClass="exit" presetSubtype="0" accel="50000" fill="hold" grpId="2" nodeType="withEffect">
                                  <p:stCondLst>
                                    <p:cond delay="3000"/>
                                  </p:stCondLst>
                                  <p:iterate type="lt">
                                    <p:tmPct val="50000"/>
                                  </p:iterate>
                                  <p:childTnLst>
                                    <p:anim calcmode="lin" valueType="num">
                                      <p:cBhvr>
                                        <p:cTn id="67" dur="500">
                                          <p:stCondLst>
                                            <p:cond delay="0"/>
                                          </p:stCondLst>
                                        </p:cTn>
                                        <p:tgtEl>
                                          <p:spTgt spid="5"/>
                                        </p:tgtEl>
                                        <p:attrNameLst>
                                          <p:attrName>style.rotation</p:attrName>
                                        </p:attrNameLst>
                                      </p:cBhvr>
                                      <p:tavLst>
                                        <p:tav tm="0">
                                          <p:val>
                                            <p:fltVal val="0"/>
                                          </p:val>
                                        </p:tav>
                                        <p:tav tm="100000">
                                          <p:val>
                                            <p:fltVal val="45"/>
                                          </p:val>
                                        </p:tav>
                                      </p:tavLst>
                                    </p:anim>
                                    <p:anim calcmode="lin" valueType="num">
                                      <p:cBhvr>
                                        <p:cTn id="68" dur="500">
                                          <p:stCondLst>
                                            <p:cond delay="0"/>
                                          </p:stCondLst>
                                        </p:cTn>
                                        <p:tgtEl>
                                          <p:spTgt spid="5"/>
                                        </p:tgtEl>
                                        <p:attrNameLst>
                                          <p:attrName>ppt_y</p:attrName>
                                        </p:attrNameLst>
                                      </p:cBhvr>
                                      <p:tavLst>
                                        <p:tav tm="0">
                                          <p:val>
                                            <p:strVal val="ppt_y"/>
                                          </p:val>
                                        </p:tav>
                                        <p:tav tm="100000">
                                          <p:val>
                                            <p:strVal val="ppt_y+1"/>
                                          </p:val>
                                        </p:tav>
                                      </p:tavLst>
                                    </p:anim>
                                    <p:set>
                                      <p:cBhvr>
                                        <p:cTn id="69" dur="1" fill="hold">
                                          <p:stCondLst>
                                            <p:cond delay="499"/>
                                          </p:stCondLst>
                                        </p:cTn>
                                        <p:tgtEl>
                                          <p:spTgt spid="5"/>
                                        </p:tgtEl>
                                        <p:attrNameLst>
                                          <p:attrName>style.visibility</p:attrName>
                                        </p:attrNameLst>
                                      </p:cBhvr>
                                      <p:to>
                                        <p:strVal val="hidden"/>
                                      </p:to>
                                    </p:set>
                                  </p:childTnLst>
                                </p:cTn>
                              </p:par>
                            </p:childTnLst>
                          </p:cTn>
                        </p:par>
                        <p:par>
                          <p:cTn id="70" fill="hold">
                            <p:stCondLst>
                              <p:cond delay="21350"/>
                            </p:stCondLst>
                            <p:childTnLst>
                              <p:par>
                                <p:cTn id="71" presetID="30" presetClass="exit" presetSubtype="0" fill="hold" grpId="2" nodeType="afterEffect">
                                  <p:stCondLst>
                                    <p:cond delay="1000"/>
                                  </p:stCondLst>
                                  <p:childTnLst>
                                    <p:animEffect transition="out" filter="fade">
                                      <p:cBhvr>
                                        <p:cTn id="72" dur="800" accel="100000">
                                          <p:stCondLst>
                                            <p:cond delay="200"/>
                                          </p:stCondLst>
                                        </p:cTn>
                                        <p:tgtEl>
                                          <p:spTgt spid="20"/>
                                        </p:tgtEl>
                                      </p:cBhvr>
                                    </p:animEffect>
                                    <p:anim calcmode="lin" valueType="num">
                                      <p:cBhvr>
                                        <p:cTn id="73" dur="800" accel="100000">
                                          <p:stCondLst>
                                            <p:cond delay="200"/>
                                          </p:stCondLst>
                                        </p:cTn>
                                        <p:tgtEl>
                                          <p:spTgt spid="20"/>
                                        </p:tgtEl>
                                        <p:attrNameLst>
                                          <p:attrName>style.rotation</p:attrName>
                                        </p:attrNameLst>
                                      </p:cBhvr>
                                      <p:tavLst>
                                        <p:tav tm="0">
                                          <p:val>
                                            <p:fltVal val="0"/>
                                          </p:val>
                                        </p:tav>
                                        <p:tav tm="100000">
                                          <p:val>
                                            <p:fltVal val="-90"/>
                                          </p:val>
                                        </p:tav>
                                      </p:tavLst>
                                    </p:anim>
                                    <p:anim calcmode="lin" valueType="num">
                                      <p:cBhvr>
                                        <p:cTn id="74" dur="200" decel="100000"/>
                                        <p:tgtEl>
                                          <p:spTgt spid="20"/>
                                        </p:tgtEl>
                                        <p:attrNameLst>
                                          <p:attrName>ppt_x</p:attrName>
                                        </p:attrNameLst>
                                      </p:cBhvr>
                                      <p:tavLst>
                                        <p:tav tm="0">
                                          <p:val>
                                            <p:strVal val="ppt_x"/>
                                          </p:val>
                                        </p:tav>
                                        <p:tav tm="100000">
                                          <p:val>
                                            <p:strVal val="ppt_x-0.05"/>
                                          </p:val>
                                        </p:tav>
                                      </p:tavLst>
                                    </p:anim>
                                    <p:anim calcmode="lin" valueType="num">
                                      <p:cBhvr>
                                        <p:cTn id="75" dur="200" decel="100000"/>
                                        <p:tgtEl>
                                          <p:spTgt spid="20"/>
                                        </p:tgtEl>
                                        <p:attrNameLst>
                                          <p:attrName>ppt_y</p:attrName>
                                        </p:attrNameLst>
                                      </p:cBhvr>
                                      <p:tavLst>
                                        <p:tav tm="0">
                                          <p:val>
                                            <p:strVal val="ppt_y"/>
                                          </p:val>
                                        </p:tav>
                                        <p:tav tm="100000">
                                          <p:val>
                                            <p:strVal val="ppt_y+0.1"/>
                                          </p:val>
                                        </p:tav>
                                      </p:tavLst>
                                    </p:anim>
                                    <p:anim calcmode="lin" valueType="num">
                                      <p:cBhvr>
                                        <p:cTn id="76" dur="800" accel="100000">
                                          <p:stCondLst>
                                            <p:cond delay="200"/>
                                          </p:stCondLst>
                                        </p:cTn>
                                        <p:tgtEl>
                                          <p:spTgt spid="20"/>
                                        </p:tgtEl>
                                        <p:attrNameLst>
                                          <p:attrName>ppt_x</p:attrName>
                                        </p:attrNameLst>
                                      </p:cBhvr>
                                      <p:tavLst>
                                        <p:tav tm="0">
                                          <p:val>
                                            <p:strVal val="ppt_x"/>
                                          </p:val>
                                        </p:tav>
                                        <p:tav tm="100000">
                                          <p:val>
                                            <p:strVal val="ppt_x+0.4+0.05"/>
                                          </p:val>
                                        </p:tav>
                                      </p:tavLst>
                                    </p:anim>
                                    <p:anim calcmode="lin" valueType="num">
                                      <p:cBhvr>
                                        <p:cTn id="77" dur="800" accel="100000">
                                          <p:stCondLst>
                                            <p:cond delay="200"/>
                                          </p:stCondLst>
                                        </p:cTn>
                                        <p:tgtEl>
                                          <p:spTgt spid="20"/>
                                        </p:tgtEl>
                                        <p:attrNameLst>
                                          <p:attrName>ppt_y</p:attrName>
                                        </p:attrNameLst>
                                      </p:cBhvr>
                                      <p:tavLst>
                                        <p:tav tm="0">
                                          <p:val>
                                            <p:strVal val="ppt_y"/>
                                          </p:val>
                                        </p:tav>
                                        <p:tav tm="100000">
                                          <p:val>
                                            <p:strVal val="ppt_y-0.4-0.1"/>
                                          </p:val>
                                        </p:tav>
                                      </p:tavLst>
                                    </p:anim>
                                    <p:set>
                                      <p:cBhvr>
                                        <p:cTn id="78" dur="1" fill="hold">
                                          <p:stCondLst>
                                            <p:cond delay="999"/>
                                          </p:stCondLst>
                                        </p:cTn>
                                        <p:tgtEl>
                                          <p:spTgt spid="20"/>
                                        </p:tgtEl>
                                        <p:attrNameLst>
                                          <p:attrName>style.visibility</p:attrName>
                                        </p:attrNameLst>
                                      </p:cBhvr>
                                      <p:to>
                                        <p:strVal val="hidden"/>
                                      </p:to>
                                    </p:set>
                                  </p:childTnLst>
                                </p:cTn>
                              </p:par>
                              <p:par>
                                <p:cTn id="79" presetID="30" presetClass="exit" presetSubtype="0" fill="hold" grpId="2" nodeType="withEffect">
                                  <p:stCondLst>
                                    <p:cond delay="1000"/>
                                  </p:stCondLst>
                                  <p:childTnLst>
                                    <p:animEffect transition="out" filter="fade">
                                      <p:cBhvr>
                                        <p:cTn id="80" dur="800" accel="100000">
                                          <p:stCondLst>
                                            <p:cond delay="200"/>
                                          </p:stCondLst>
                                        </p:cTn>
                                        <p:tgtEl>
                                          <p:spTgt spid="10"/>
                                        </p:tgtEl>
                                      </p:cBhvr>
                                    </p:animEffect>
                                    <p:anim calcmode="lin" valueType="num">
                                      <p:cBhvr>
                                        <p:cTn id="81" dur="800" accel="100000">
                                          <p:stCondLst>
                                            <p:cond delay="200"/>
                                          </p:stCondLst>
                                        </p:cTn>
                                        <p:tgtEl>
                                          <p:spTgt spid="10"/>
                                        </p:tgtEl>
                                        <p:attrNameLst>
                                          <p:attrName>style.rotation</p:attrName>
                                        </p:attrNameLst>
                                      </p:cBhvr>
                                      <p:tavLst>
                                        <p:tav tm="0">
                                          <p:val>
                                            <p:fltVal val="0"/>
                                          </p:val>
                                        </p:tav>
                                        <p:tav tm="100000">
                                          <p:val>
                                            <p:fltVal val="-90"/>
                                          </p:val>
                                        </p:tav>
                                      </p:tavLst>
                                    </p:anim>
                                    <p:anim calcmode="lin" valueType="num">
                                      <p:cBhvr>
                                        <p:cTn id="82" dur="200" decel="100000"/>
                                        <p:tgtEl>
                                          <p:spTgt spid="10"/>
                                        </p:tgtEl>
                                        <p:attrNameLst>
                                          <p:attrName>ppt_x</p:attrName>
                                        </p:attrNameLst>
                                      </p:cBhvr>
                                      <p:tavLst>
                                        <p:tav tm="0">
                                          <p:val>
                                            <p:strVal val="ppt_x"/>
                                          </p:val>
                                        </p:tav>
                                        <p:tav tm="100000">
                                          <p:val>
                                            <p:strVal val="ppt_x-0.05"/>
                                          </p:val>
                                        </p:tav>
                                      </p:tavLst>
                                    </p:anim>
                                    <p:anim calcmode="lin" valueType="num">
                                      <p:cBhvr>
                                        <p:cTn id="83" dur="200" decel="100000"/>
                                        <p:tgtEl>
                                          <p:spTgt spid="10"/>
                                        </p:tgtEl>
                                        <p:attrNameLst>
                                          <p:attrName>ppt_y</p:attrName>
                                        </p:attrNameLst>
                                      </p:cBhvr>
                                      <p:tavLst>
                                        <p:tav tm="0">
                                          <p:val>
                                            <p:strVal val="ppt_y"/>
                                          </p:val>
                                        </p:tav>
                                        <p:tav tm="100000">
                                          <p:val>
                                            <p:strVal val="ppt_y+0.1"/>
                                          </p:val>
                                        </p:tav>
                                      </p:tavLst>
                                    </p:anim>
                                    <p:anim calcmode="lin" valueType="num">
                                      <p:cBhvr>
                                        <p:cTn id="84" dur="800" accel="100000">
                                          <p:stCondLst>
                                            <p:cond delay="200"/>
                                          </p:stCondLst>
                                        </p:cTn>
                                        <p:tgtEl>
                                          <p:spTgt spid="10"/>
                                        </p:tgtEl>
                                        <p:attrNameLst>
                                          <p:attrName>ppt_x</p:attrName>
                                        </p:attrNameLst>
                                      </p:cBhvr>
                                      <p:tavLst>
                                        <p:tav tm="0">
                                          <p:val>
                                            <p:strVal val="ppt_x"/>
                                          </p:val>
                                        </p:tav>
                                        <p:tav tm="100000">
                                          <p:val>
                                            <p:strVal val="ppt_x+0.4+0.05"/>
                                          </p:val>
                                        </p:tav>
                                      </p:tavLst>
                                    </p:anim>
                                    <p:anim calcmode="lin" valueType="num">
                                      <p:cBhvr>
                                        <p:cTn id="85" dur="800" accel="100000">
                                          <p:stCondLst>
                                            <p:cond delay="200"/>
                                          </p:stCondLst>
                                        </p:cTn>
                                        <p:tgtEl>
                                          <p:spTgt spid="10"/>
                                        </p:tgtEl>
                                        <p:attrNameLst>
                                          <p:attrName>ppt_y</p:attrName>
                                        </p:attrNameLst>
                                      </p:cBhvr>
                                      <p:tavLst>
                                        <p:tav tm="0">
                                          <p:val>
                                            <p:strVal val="ppt_y"/>
                                          </p:val>
                                        </p:tav>
                                        <p:tav tm="100000">
                                          <p:val>
                                            <p:strVal val="ppt_y-0.4-0.1"/>
                                          </p:val>
                                        </p:tav>
                                      </p:tavLst>
                                    </p:anim>
                                    <p:set>
                                      <p:cBhvr>
                                        <p:cTn id="86"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56000" showWhenStopped="0">
                <p:cTn id="8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20" grpId="0" animBg="1"/>
      <p:bldP spid="20" grpId="1" animBg="1"/>
      <p:bldP spid="20" grpId="2" animBg="1"/>
      <p:bldP spid="23" grpId="0"/>
      <p:bldP spid="23" grpId="1"/>
      <p:bldP spid="23" grpId="2"/>
      <p:bldP spid="10" grpId="0" animBg="1"/>
      <p:bldP spid="10" grpId="1" animBg="1"/>
      <p:bldP spid="10" grpId="2" animBg="1"/>
      <p:bldP spid="5" grpId="0"/>
      <p:bldP spid="5" grpId="1"/>
      <p:bldP spid="5"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1BE7F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4929190" y="2500306"/>
            <a:ext cx="4000528" cy="3108543"/>
          </a:xfrm>
          <a:prstGeom prst="rect">
            <a:avLst/>
          </a:prstGeom>
          <a:noFill/>
        </p:spPr>
        <p:txBody>
          <a:bodyPr wrap="square" rtlCol="0">
            <a:spAutoFit/>
          </a:bodyPr>
          <a:lstStyle/>
          <a:p>
            <a:r>
              <a:rPr lang="it-IT" sz="1400" dirty="0" smtClean="0"/>
              <a:t>A sette anni viene consegnato allo stato ed ha inizio la sua formazione, che durerà complessivamente tredici anni (dai sette ai dodici, dagli dodici ai quindici, dai quindici ai venti).</a:t>
            </a:r>
          </a:p>
          <a:p>
            <a:endParaRPr lang="it-IT" sz="1400" dirty="0" smtClean="0"/>
          </a:p>
          <a:p>
            <a:r>
              <a:rPr lang="it-IT" sz="1400" dirty="0" smtClean="0"/>
              <a:t>I ragazzi di Sparta erano mandati alla scuola militare dove vivevano, si addestravano e dormivano negli alloggi della loro fratellanza.Divisi in squadre, venivano affidati a pubblici educatori (pedonòmi), che dovevano temprarli soprattutto negli esercizi fisici, nelle privazioni e nelle sofferenze. </a:t>
            </a:r>
          </a:p>
          <a:p>
            <a:endParaRPr lang="it-IT" sz="1400" dirty="0" smtClean="0"/>
          </a:p>
        </p:txBody>
      </p:sp>
      <p:pic>
        <p:nvPicPr>
          <p:cNvPr id="5" name="film7.avi">
            <a:hlinkClick r:id="" action="ppaction://media"/>
          </p:cNvPr>
          <p:cNvPicPr>
            <a:picLocks noRot="1" noChangeAspect="1"/>
          </p:cNvPicPr>
          <p:nvPr>
            <a:videoFile r:link="rId1"/>
          </p:nvPr>
        </p:nvPicPr>
        <p:blipFill>
          <a:blip r:embed="rId3" cstate="print"/>
          <a:stretch>
            <a:fillRect/>
          </a:stretch>
        </p:blipFill>
        <p:spPr>
          <a:xfrm>
            <a:off x="0" y="1500174"/>
            <a:ext cx="4857752" cy="5357826"/>
          </a:xfrm>
          <a:prstGeom prst="rect">
            <a:avLst/>
          </a:prstGeom>
        </p:spPr>
      </p:pic>
    </p:spTree>
  </p:cSld>
  <p:clrMapOvr>
    <a:masterClrMapping/>
  </p:clrMapOvr>
  <p:transition spd="slow" advClick="0" advTm="14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
                                        </p:tgtEl>
                                        <p:attrNameLst>
                                          <p:attrName>style.visibility</p:attrName>
                                        </p:attrNameLst>
                                      </p:cBhvr>
                                      <p:to>
                                        <p:strVal val="visible"/>
                                      </p:to>
                                    </p:set>
                                    <p:anim calcmode="discrete" valueType="clr">
                                      <p:cBhvr override="childStyle">
                                        <p:cTn id="10"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gtEl>
                                        <p:attrNameLst>
                                          <p:attrName>fillcolor</p:attrName>
                                        </p:attrNameLst>
                                      </p:cBhvr>
                                      <p:tavLst>
                                        <p:tav tm="0">
                                          <p:val>
                                            <p:clrVal>
                                              <a:schemeClr val="accent2"/>
                                            </p:clrVal>
                                          </p:val>
                                        </p:tav>
                                        <p:tav tm="50000">
                                          <p:val>
                                            <p:clrVal>
                                              <a:schemeClr val="hlink"/>
                                            </p:clrVal>
                                          </p:val>
                                        </p:tav>
                                      </p:tavLst>
                                    </p:anim>
                                    <p:set>
                                      <p:cBhvr>
                                        <p:cTn id="12" dur="80"/>
                                        <p:tgtEl>
                                          <p:spTgt spid="3"/>
                                        </p:tgtEl>
                                        <p:attrNameLst>
                                          <p:attrName>fill.type</p:attrName>
                                        </p:attrNameLst>
                                      </p:cBhvr>
                                      <p:to>
                                        <p:strVal val="solid"/>
                                      </p:to>
                                    </p:set>
                                  </p:childTnLst>
                                </p:cTn>
                              </p:par>
                            </p:childTnLst>
                          </p:cTn>
                        </p:par>
                        <p:par>
                          <p:cTn id="13" fill="hold">
                            <p:stCondLst>
                              <p:cond delay="16680"/>
                            </p:stCondLst>
                            <p:childTnLst>
                              <p:par>
                                <p:cTn id="14" presetID="1" presetClass="mediacall" presetSubtype="0" fill="hold" nodeType="afterEffect">
                                  <p:stCondLst>
                                    <p:cond delay="0"/>
                                  </p:stCondLst>
                                  <p:childTnLst>
                                    <p:cmd type="call" cmd="playFrom(0.0)">
                                      <p:cBhvr>
                                        <p:cTn id="15" dur="50800" fill="hold"/>
                                        <p:tgtEl>
                                          <p:spTgt spid="5"/>
                                        </p:tgtEl>
                                      </p:cBhvr>
                                    </p:cmd>
                                  </p:childTnLst>
                                </p:cTn>
                              </p:par>
                            </p:childTnLst>
                          </p:cTn>
                        </p:par>
                        <p:par>
                          <p:cTn id="16" fill="hold">
                            <p:stCondLst>
                              <p:cond delay="67480"/>
                            </p:stCondLst>
                            <p:childTnLst>
                              <p:par>
                                <p:cTn id="17" presetID="2" presetClass="mediacall" presetSubtype="0" fill="hold" nodeType="afterEffect">
                                  <p:stCondLst>
                                    <p:cond delay="51000"/>
                                  </p:stCondLst>
                                  <p:childTnLst>
                                    <p:cmd type="call" cmd="togglePause">
                                      <p:cBhvr>
                                        <p:cTn id="18" dur="1" fill="hold"/>
                                        <p:tgtEl>
                                          <p:spTgt spid="5"/>
                                        </p:tgtEl>
                                      </p:cBhvr>
                                    </p:cmd>
                                  </p:childTnLst>
                                </p:cTn>
                              </p:par>
                            </p:childTnLst>
                          </p:cTn>
                        </p:par>
                        <p:par>
                          <p:cTn id="19" fill="hold">
                            <p:stCondLst>
                              <p:cond delay="118480"/>
                            </p:stCondLst>
                            <p:childTnLst>
                              <p:par>
                                <p:cTn id="20" presetID="27" presetClass="exit" presetSubtype="0" fill="hold" grpId="2" nodeType="afterEffect">
                                  <p:stCondLst>
                                    <p:cond delay="4000"/>
                                  </p:stCondLst>
                                  <p:iterate type="lt">
                                    <p:tmPct val="50000"/>
                                  </p:iterate>
                                  <p:childTnLst>
                                    <p:anim calcmode="discrete" valueType="clr">
                                      <p:cBhvr override="childStyle">
                                        <p:cTn id="21" dur="80"/>
                                        <p:tgtEl>
                                          <p:spTgt spid="3"/>
                                        </p:tgtEl>
                                        <p:attrNameLst>
                                          <p:attrName>style.color</p:attrName>
                                        </p:attrNameLst>
                                      </p:cBhvr>
                                      <p:tavLst>
                                        <p:tav tm="0">
                                          <p:val>
                                            <p:clrVal>
                                              <a:schemeClr val="hlink"/>
                                            </p:clrVal>
                                          </p:val>
                                        </p:tav>
                                        <p:tav tm="50000">
                                          <p:val>
                                            <p:clrVal>
                                              <a:schemeClr val="accent2"/>
                                            </p:clrVal>
                                          </p:val>
                                        </p:tav>
                                      </p:tavLst>
                                    </p:anim>
                                    <p:anim calcmode="discrete" valueType="clr">
                                      <p:cBhvr>
                                        <p:cTn id="22" dur="80"/>
                                        <p:tgtEl>
                                          <p:spTgt spid="3"/>
                                        </p:tgtEl>
                                        <p:attrNameLst>
                                          <p:attrName>fillcolor</p:attrName>
                                        </p:attrNameLst>
                                      </p:cBhvr>
                                      <p:tavLst>
                                        <p:tav tm="0">
                                          <p:val>
                                            <p:clrVal>
                                              <a:schemeClr val="hlink"/>
                                            </p:clrVal>
                                          </p:val>
                                        </p:tav>
                                        <p:tav tm="50000">
                                          <p:val>
                                            <p:clrVal>
                                              <a:schemeClr val="accent2"/>
                                            </p:clrVal>
                                          </p:val>
                                        </p:tav>
                                      </p:tavLst>
                                    </p:anim>
                                    <p:set>
                                      <p:cBhvr>
                                        <p:cTn id="23" dur="80"/>
                                        <p:tgtEl>
                                          <p:spTgt spid="3"/>
                                        </p:tgtEl>
                                        <p:attrNameLst>
                                          <p:attrName>fill.type</p:attrName>
                                        </p:attrNameLst>
                                      </p:cBhvr>
                                      <p:to>
                                        <p:strVal val="solid"/>
                                      </p:to>
                                    </p:set>
                                    <p:set>
                                      <p:cBhvr>
                                        <p:cTn id="24" dur="1" fill="hold">
                                          <p:stCondLst>
                                            <p:cond delay="79"/>
                                          </p:stCondLst>
                                        </p:cTn>
                                        <p:tgtEl>
                                          <p:spTgt spid="3"/>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5"/>
                                        </p:tgtEl>
                                      </p:cBhvr>
                                    </p:animEffect>
                                    <p:set>
                                      <p:cBhvr>
                                        <p:cTn id="27" dur="1" fill="hold">
                                          <p:stCondLst>
                                            <p:cond delay="499"/>
                                          </p:stCondLst>
                                        </p:cTn>
                                        <p:tgtEl>
                                          <p:spTgt spid="5"/>
                                        </p:tgtEl>
                                        <p:attrNameLst>
                                          <p:attrName>style.visibility</p:attrName>
                                        </p:attrNameLst>
                                      </p:cBhvr>
                                      <p:to>
                                        <p:strVal val="hidden"/>
                                      </p:to>
                                    </p:set>
                                    <p:cmd type="call" cmd="stop">
                                      <p:cBhvr>
                                        <p:cTn id="28" dur="1">
                                          <p:stCondLst>
                                            <p:cond delay="499"/>
                                          </p:stCondLst>
                                        </p:cTn>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3" grpId="0"/>
      <p:bldP spid="3" grpId="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19E9F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5500694" y="2928934"/>
            <a:ext cx="3286148" cy="1815882"/>
          </a:xfrm>
          <a:prstGeom prst="rect">
            <a:avLst/>
          </a:prstGeom>
          <a:noFill/>
        </p:spPr>
        <p:txBody>
          <a:bodyPr wrap="square" rtlCol="0">
            <a:spAutoFit/>
          </a:bodyPr>
          <a:lstStyle/>
          <a:p>
            <a:r>
              <a:rPr lang="it-IT" sz="1400" dirty="0" smtClean="0"/>
              <a:t>A scuola insegnavano loro  capacità di sopravvivere e le altre abilità necessarie per fare un grande soldato. I corsi di erano molto duri e spesso dolorosi. Anche se agli studenti insegnavano a leggere e scrivere, quelle abilità non erano molto importanti per lo Spartano antico. Solamente la guerra importava. </a:t>
            </a:r>
            <a:endParaRPr lang="it-IT" sz="1400" dirty="0"/>
          </a:p>
        </p:txBody>
      </p:sp>
      <p:pic>
        <p:nvPicPr>
          <p:cNvPr id="4" name="Immagine 3" descr="foto4.jpg"/>
          <p:cNvPicPr>
            <a:picLocks noChangeAspect="1"/>
          </p:cNvPicPr>
          <p:nvPr/>
        </p:nvPicPr>
        <p:blipFill>
          <a:blip r:embed="rId2" cstate="print"/>
          <a:stretch>
            <a:fillRect/>
          </a:stretch>
        </p:blipFill>
        <p:spPr>
          <a:xfrm>
            <a:off x="0" y="1785926"/>
            <a:ext cx="5143504" cy="5072074"/>
          </a:xfrm>
          <a:prstGeom prst="rect">
            <a:avLst/>
          </a:prstGeom>
        </p:spPr>
      </p:pic>
    </p:spTree>
  </p:cSld>
  <p:clrMapOvr>
    <a:masterClrMapping/>
  </p:clrMapOvr>
  <p:transition spd="slow" advClick="0" advTm="26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2" dur="80"/>
                                        <p:tgtEl>
                                          <p:spTgt spid="3">
                                            <p:txEl>
                                              <p:pRg st="0" end="0"/>
                                            </p:txEl>
                                          </p:spTgt>
                                        </p:tgtEl>
                                        <p:attrNameLst>
                                          <p:attrName>fill.type</p:attrName>
                                        </p:attrNameLst>
                                      </p:cBhvr>
                                      <p:to>
                                        <p:strVal val="solid"/>
                                      </p:to>
                                    </p:set>
                                  </p:childTnLst>
                                </p:cTn>
                              </p:par>
                            </p:childTnLst>
                          </p:cTn>
                        </p:par>
                        <p:par>
                          <p:cTn id="13" fill="hold">
                            <p:stCondLst>
                              <p:cond delay="10480"/>
                            </p:stCondLst>
                            <p:childTnLst>
                              <p:par>
                                <p:cTn id="14" presetID="9" presetClass="exit" presetSubtype="0" fill="hold" nodeType="afterEffect">
                                  <p:stCondLst>
                                    <p:cond delay="4000"/>
                                  </p:stCondLst>
                                  <p:childTnLst>
                                    <p:animEffect transition="out" filter="dissolv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27" presetClass="exit" presetSubtype="0" fill="hold" nodeType="withEffect">
                                  <p:stCondLst>
                                    <p:cond delay="4000"/>
                                  </p:stCondLst>
                                  <p:iterate type="lt">
                                    <p:tmPct val="50000"/>
                                  </p:iterate>
                                  <p:childTnLst>
                                    <p:anim calcmode="discrete" valueType="clr">
                                      <p:cBhvr override="childStyle">
                                        <p:cTn id="18" dur="80"/>
                                        <p:tgtEl>
                                          <p:spTgt spid="3">
                                            <p:txEl>
                                              <p:pRg st="0" end="0"/>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19" dur="80"/>
                                        <p:tgtEl>
                                          <p:spTgt spid="3">
                                            <p:txEl>
                                              <p:pRg st="0" end="0"/>
                                            </p:txEl>
                                          </p:spTgt>
                                        </p:tgtEl>
                                        <p:attrNameLst>
                                          <p:attrName>fillcolor</p:attrName>
                                        </p:attrNameLst>
                                      </p:cBhvr>
                                      <p:tavLst>
                                        <p:tav tm="0">
                                          <p:val>
                                            <p:clrVal>
                                              <a:schemeClr val="hlink"/>
                                            </p:clrVal>
                                          </p:val>
                                        </p:tav>
                                        <p:tav tm="50000">
                                          <p:val>
                                            <p:clrVal>
                                              <a:schemeClr val="accent2"/>
                                            </p:clrVal>
                                          </p:val>
                                        </p:tav>
                                      </p:tavLst>
                                    </p:anim>
                                    <p:set>
                                      <p:cBhvr>
                                        <p:cTn id="20" dur="80"/>
                                        <p:tgtEl>
                                          <p:spTgt spid="3">
                                            <p:txEl>
                                              <p:pRg st="0" end="0"/>
                                            </p:txEl>
                                          </p:spTgt>
                                        </p:tgtEl>
                                        <p:attrNameLst>
                                          <p:attrName>fill.type</p:attrName>
                                        </p:attrNameLst>
                                      </p:cBhvr>
                                      <p:to>
                                        <p:strVal val="solid"/>
                                      </p:to>
                                    </p:set>
                                    <p:set>
                                      <p:cBhvr>
                                        <p:cTn id="21" dur="1" fill="hold">
                                          <p:stCondLst>
                                            <p:cond delay="7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1BE7F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4857752" y="3000372"/>
            <a:ext cx="3929090" cy="2031325"/>
          </a:xfrm>
          <a:prstGeom prst="rect">
            <a:avLst/>
          </a:prstGeom>
          <a:noFill/>
        </p:spPr>
        <p:txBody>
          <a:bodyPr wrap="square" rtlCol="0">
            <a:spAutoFit/>
          </a:bodyPr>
          <a:lstStyle/>
          <a:p>
            <a:r>
              <a:rPr lang="it-IT" sz="1400" dirty="0" smtClean="0"/>
              <a:t>L'educazione viene impartita durante i primi cinque anni in un semiconvitto, successivamente in un convitto, che meglio si può definire caserma. Veniva insegnato a leggere ed a scrivere, ma l’educazione letteraria si limitava a poche memorie degli eroi e ad inni patriottici, accompagnati da sobria musica idonea a rincuorare e non a corrompere.</a:t>
            </a:r>
          </a:p>
          <a:p>
            <a:endParaRPr lang="it-IT" sz="1400" dirty="0" smtClean="0"/>
          </a:p>
        </p:txBody>
      </p:sp>
      <p:pic>
        <p:nvPicPr>
          <p:cNvPr id="5" name="film9.avi">
            <a:hlinkClick r:id="" action="ppaction://media"/>
          </p:cNvPr>
          <p:cNvPicPr>
            <a:picLocks noRot="1" noChangeAspect="1"/>
          </p:cNvPicPr>
          <p:nvPr>
            <a:videoFile r:link="rId1"/>
          </p:nvPr>
        </p:nvPicPr>
        <p:blipFill>
          <a:blip r:embed="rId3" cstate="print"/>
          <a:stretch>
            <a:fillRect/>
          </a:stretch>
        </p:blipFill>
        <p:spPr>
          <a:xfrm>
            <a:off x="0" y="1500174"/>
            <a:ext cx="4857752" cy="5357826"/>
          </a:xfrm>
          <a:prstGeom prst="rect">
            <a:avLst/>
          </a:prstGeom>
        </p:spPr>
      </p:pic>
    </p:spTree>
  </p:cSld>
  <p:clrMapOvr>
    <a:masterClrMapping/>
  </p:clrMapOvr>
  <p:transition spd="slow" advTm="248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11760"/>
                            </p:stCondLst>
                            <p:childTnLst>
                              <p:par>
                                <p:cTn id="14" presetID="1" presetClass="mediacall" presetSubtype="0" fill="hold" nodeType="afterEffect">
                                  <p:stCondLst>
                                    <p:cond delay="0"/>
                                  </p:stCondLst>
                                  <p:childTnLst>
                                    <p:cmd type="call" cmd="playFrom(0.0)">
                                      <p:cBhvr>
                                        <p:cTn id="15" dur="90520" fill="hold"/>
                                        <p:tgtEl>
                                          <p:spTgt spid="5"/>
                                        </p:tgtEl>
                                      </p:cBhvr>
                                    </p:cmd>
                                  </p:childTnLst>
                                </p:cTn>
                              </p:par>
                            </p:childTnLst>
                          </p:cTn>
                        </p:par>
                        <p:par>
                          <p:cTn id="16" fill="hold">
                            <p:stCondLst>
                              <p:cond delay="102280"/>
                            </p:stCondLst>
                            <p:childTnLst>
                              <p:par>
                                <p:cTn id="17" presetID="2" presetClass="mediacall" presetSubtype="0" fill="hold" nodeType="afterEffect">
                                  <p:stCondLst>
                                    <p:cond delay="131000"/>
                                  </p:stCondLst>
                                  <p:childTnLst>
                                    <p:cmd type="call" cmd="togglePause">
                                      <p:cBhvr>
                                        <p:cTn id="18" dur="1" fill="hold"/>
                                        <p:tgtEl>
                                          <p:spTgt spid="5"/>
                                        </p:tgtEl>
                                      </p:cBhvr>
                                    </p:cmd>
                                  </p:childTnLst>
                                </p:cTn>
                              </p:par>
                            </p:childTnLst>
                          </p:cTn>
                        </p:par>
                        <p:par>
                          <p:cTn id="19" fill="hold">
                            <p:stCondLst>
                              <p:cond delay="233280"/>
                            </p:stCondLst>
                            <p:childTnLst>
                              <p:par>
                                <p:cTn id="20" presetID="27" presetClass="exit" presetSubtype="0" fill="hold" grpId="2" nodeType="afterEffect">
                                  <p:stCondLst>
                                    <p:cond delay="0"/>
                                  </p:stCondLst>
                                  <p:iterate type="lt">
                                    <p:tmPct val="50000"/>
                                  </p:iterate>
                                  <p:childTnLst>
                                    <p:anim calcmode="discrete" valueType="clr">
                                      <p:cBhvr override="childStyle">
                                        <p:cTn id="21" dur="80"/>
                                        <p:tgtEl>
                                          <p:spTgt spid="3"/>
                                        </p:tgtEl>
                                        <p:attrNameLst>
                                          <p:attrName>style.color</p:attrName>
                                        </p:attrNameLst>
                                      </p:cBhvr>
                                      <p:tavLst>
                                        <p:tav tm="0">
                                          <p:val>
                                            <p:clrVal>
                                              <a:schemeClr val="hlink"/>
                                            </p:clrVal>
                                          </p:val>
                                        </p:tav>
                                        <p:tav tm="50000">
                                          <p:val>
                                            <p:clrVal>
                                              <a:schemeClr val="accent2"/>
                                            </p:clrVal>
                                          </p:val>
                                        </p:tav>
                                      </p:tavLst>
                                    </p:anim>
                                    <p:anim calcmode="discrete" valueType="clr">
                                      <p:cBhvr>
                                        <p:cTn id="22" dur="80"/>
                                        <p:tgtEl>
                                          <p:spTgt spid="3"/>
                                        </p:tgtEl>
                                        <p:attrNameLst>
                                          <p:attrName>fillcolor</p:attrName>
                                        </p:attrNameLst>
                                      </p:cBhvr>
                                      <p:tavLst>
                                        <p:tav tm="0">
                                          <p:val>
                                            <p:clrVal>
                                              <a:schemeClr val="hlink"/>
                                            </p:clrVal>
                                          </p:val>
                                        </p:tav>
                                        <p:tav tm="50000">
                                          <p:val>
                                            <p:clrVal>
                                              <a:schemeClr val="accent2"/>
                                            </p:clrVal>
                                          </p:val>
                                        </p:tav>
                                      </p:tavLst>
                                    </p:anim>
                                    <p:set>
                                      <p:cBhvr>
                                        <p:cTn id="23" dur="80"/>
                                        <p:tgtEl>
                                          <p:spTgt spid="3"/>
                                        </p:tgtEl>
                                        <p:attrNameLst>
                                          <p:attrName>fill.type</p:attrName>
                                        </p:attrNameLst>
                                      </p:cBhvr>
                                      <p:to>
                                        <p:strVal val="solid"/>
                                      </p:to>
                                    </p:set>
                                    <p:set>
                                      <p:cBhvr>
                                        <p:cTn id="24" dur="1" fill="hold">
                                          <p:stCondLst>
                                            <p:cond delay="79"/>
                                          </p:stCondLst>
                                        </p:cTn>
                                        <p:tgtEl>
                                          <p:spTgt spid="3"/>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5"/>
                                        </p:tgtEl>
                                      </p:cBhvr>
                                    </p:animEffect>
                                    <p:set>
                                      <p:cBhvr>
                                        <p:cTn id="27" dur="1" fill="hold">
                                          <p:stCondLst>
                                            <p:cond delay="499"/>
                                          </p:stCondLst>
                                        </p:cTn>
                                        <p:tgtEl>
                                          <p:spTgt spid="5"/>
                                        </p:tgtEl>
                                        <p:attrNameLst>
                                          <p:attrName>style.visibility</p:attrName>
                                        </p:attrNameLst>
                                      </p:cBhvr>
                                      <p:to>
                                        <p:strVal val="hidden"/>
                                      </p:to>
                                    </p:set>
                                    <p:cmd type="call" cmd="stop">
                                      <p:cBhvr>
                                        <p:cTn id="28" dur="1">
                                          <p:stCondLst>
                                            <p:cond delay="499"/>
                                          </p:stCondLst>
                                        </p:cTn>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3" grpId="0"/>
      <p:bldP spid="3" grpId="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19E9F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5429256" y="2714620"/>
            <a:ext cx="3071834" cy="307777"/>
          </a:xfrm>
          <a:prstGeom prst="rect">
            <a:avLst/>
          </a:prstGeom>
          <a:noFill/>
        </p:spPr>
        <p:txBody>
          <a:bodyPr wrap="square" rtlCol="0">
            <a:spAutoFit/>
          </a:bodyPr>
          <a:lstStyle/>
          <a:p>
            <a:r>
              <a:rPr lang="it-IT" sz="1400" dirty="0" smtClean="0"/>
              <a:t>. </a:t>
            </a:r>
            <a:endParaRPr lang="it-IT" sz="1400" dirty="0"/>
          </a:p>
        </p:txBody>
      </p:sp>
      <p:pic>
        <p:nvPicPr>
          <p:cNvPr id="3" name="Immagine 2" descr="foto5.jpg"/>
          <p:cNvPicPr>
            <a:picLocks noChangeAspect="1"/>
          </p:cNvPicPr>
          <p:nvPr/>
        </p:nvPicPr>
        <p:blipFill>
          <a:blip r:embed="rId3" cstate="print"/>
          <a:stretch>
            <a:fillRect/>
          </a:stretch>
        </p:blipFill>
        <p:spPr>
          <a:xfrm>
            <a:off x="0" y="1714488"/>
            <a:ext cx="5286380" cy="5143512"/>
          </a:xfrm>
          <a:prstGeom prst="rect">
            <a:avLst/>
          </a:prstGeom>
        </p:spPr>
      </p:pic>
      <p:sp>
        <p:nvSpPr>
          <p:cNvPr id="7" name="CasellaDiTesto 6"/>
          <p:cNvSpPr txBox="1"/>
          <p:nvPr/>
        </p:nvSpPr>
        <p:spPr>
          <a:xfrm>
            <a:off x="5357818" y="1714488"/>
            <a:ext cx="3500462" cy="4893647"/>
          </a:xfrm>
          <a:prstGeom prst="rect">
            <a:avLst/>
          </a:prstGeom>
          <a:noFill/>
        </p:spPr>
        <p:txBody>
          <a:bodyPr wrap="square" rtlCol="0">
            <a:spAutoFit/>
          </a:bodyPr>
          <a:lstStyle/>
          <a:p>
            <a:r>
              <a:rPr lang="it-IT" sz="1400" dirty="0" smtClean="0"/>
              <a:t>I tratti essenziali dell'educazione spartana sono ben noti: il vestire rozzo, unico per l'estate e per l'inverno,portavano il capo scoperto e i piedi nudi, il letto di foglie,ricevevano un nutrimento assai scarso famoso era il brodo nero o spartano (rozzo intruglio, di cui ridevano volentieri gli altri Greci), e, se non riuscivano a saziare la propria fame, potevano rubare ma, se si lasciavano scoprire, venivano gravemente puniti, non per il furto, ma per l'incapacità di tenerlo celato!E una volta all'anno venivano flagellati a sangue.  </a:t>
            </a:r>
          </a:p>
          <a:p>
            <a:r>
              <a:rPr lang="it-IT" sz="1400" dirty="0" smtClean="0"/>
              <a:t>E' nota l'importanza attribuita all'educazione fisica come preparazione all'esercizio delle armi, il culto del silenzio e del parlare conciso ed essenziale (laconismo), la musica e la poesia intese in funzione strumentale in quanto capaci di ispirare slancio vivido ed entusiasmo patriottico, sono stati esaltati dalla,letteratura attraverso i secoli</a:t>
            </a:r>
            <a:r>
              <a:rPr lang="it-IT" dirty="0" smtClean="0"/>
              <a:t>. </a:t>
            </a:r>
            <a:endParaRPr lang="it-IT" dirty="0"/>
          </a:p>
        </p:txBody>
      </p:sp>
      <p:pic>
        <p:nvPicPr>
          <p:cNvPr id="5" name="film10.avi">
            <a:hlinkClick r:id="" action="ppaction://media"/>
          </p:cNvPr>
          <p:cNvPicPr>
            <a:picLocks noRot="1" noChangeAspect="1"/>
          </p:cNvPicPr>
          <p:nvPr>
            <a:videoFile r:link="rId1"/>
          </p:nvPr>
        </p:nvPicPr>
        <p:blipFill>
          <a:blip r:embed="rId4" cstate="print"/>
          <a:stretch>
            <a:fillRect/>
          </a:stretch>
        </p:blipFill>
        <p:spPr>
          <a:xfrm>
            <a:off x="0" y="0"/>
            <a:ext cx="9144000" cy="6858000"/>
          </a:xfrm>
          <a:prstGeom prst="rect">
            <a:avLst/>
          </a:prstGeom>
        </p:spPr>
      </p:pic>
    </p:spTree>
  </p:cSld>
  <p:clrMapOvr>
    <a:masterClrMapping/>
  </p:clrMapOvr>
  <p:transition spd="slow" advTm="759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par>
                          <p:cTn id="16" fill="hold">
                            <p:stCondLst>
                              <p:cond delay="30520"/>
                            </p:stCondLst>
                            <p:childTnLst>
                              <p:par>
                                <p:cTn id="17" presetID="15" presetClass="exit" presetSubtype="0" fill="hold" nodeType="afterEffect">
                                  <p:stCondLst>
                                    <p:cond delay="5000"/>
                                  </p:stCondLst>
                                  <p:childTnLst>
                                    <p:anim calcmode="lin" valueType="num">
                                      <p:cBhvr>
                                        <p:cTn id="18" dur="1000"/>
                                        <p:tgtEl>
                                          <p:spTgt spid="3"/>
                                        </p:tgtEl>
                                        <p:attrNameLst>
                                          <p:attrName>ppt_w</p:attrName>
                                        </p:attrNameLst>
                                      </p:cBhvr>
                                      <p:tavLst>
                                        <p:tav tm="0">
                                          <p:val>
                                            <p:strVal val="ppt_w"/>
                                          </p:val>
                                        </p:tav>
                                        <p:tav tm="100000">
                                          <p:val>
                                            <p:fltVal val="0"/>
                                          </p:val>
                                        </p:tav>
                                      </p:tavLst>
                                    </p:anim>
                                    <p:anim calcmode="lin" valueType="num">
                                      <p:cBhvr>
                                        <p:cTn id="19" dur="1000"/>
                                        <p:tgtEl>
                                          <p:spTgt spid="3"/>
                                        </p:tgtEl>
                                        <p:attrNameLst>
                                          <p:attrName>ppt_h</p:attrName>
                                        </p:attrNameLst>
                                      </p:cBhvr>
                                      <p:tavLst>
                                        <p:tav tm="0">
                                          <p:val>
                                            <p:strVal val="ppt_h"/>
                                          </p:val>
                                        </p:tav>
                                        <p:tav tm="100000">
                                          <p:val>
                                            <p:fltVal val="0"/>
                                          </p:val>
                                        </p:tav>
                                      </p:tavLst>
                                    </p:anim>
                                    <p:anim calcmode="lin" valueType="num">
                                      <p:cBhvr>
                                        <p:cTn id="20"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1"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2" dur="1" fill="hold">
                                          <p:stCondLst>
                                            <p:cond delay="999"/>
                                          </p:stCondLst>
                                        </p:cTn>
                                        <p:tgtEl>
                                          <p:spTgt spid="3"/>
                                        </p:tgtEl>
                                        <p:attrNameLst>
                                          <p:attrName>style.visibility</p:attrName>
                                        </p:attrNameLst>
                                      </p:cBhvr>
                                      <p:to>
                                        <p:strVal val="hidden"/>
                                      </p:to>
                                    </p:set>
                                  </p:childTnLst>
                                </p:cTn>
                              </p:par>
                              <p:par>
                                <p:cTn id="23" presetID="27" presetClass="exit" presetSubtype="0" fill="hold" grpId="2" nodeType="withEffect">
                                  <p:stCondLst>
                                    <p:cond delay="0"/>
                                  </p:stCondLst>
                                  <p:iterate type="lt">
                                    <p:tmPct val="50000"/>
                                  </p:iterate>
                                  <p:childTnLst>
                                    <p:anim calcmode="discrete" valueType="clr">
                                      <p:cBhvr override="childStyle">
                                        <p:cTn id="24" dur="80"/>
                                        <p:tgtEl>
                                          <p:spTgt spid="7"/>
                                        </p:tgtEl>
                                        <p:attrNameLst>
                                          <p:attrName>style.color</p:attrName>
                                        </p:attrNameLst>
                                      </p:cBhvr>
                                      <p:tavLst>
                                        <p:tav tm="0">
                                          <p:val>
                                            <p:clrVal>
                                              <a:schemeClr val="hlink"/>
                                            </p:clrVal>
                                          </p:val>
                                        </p:tav>
                                        <p:tav tm="50000">
                                          <p:val>
                                            <p:clrVal>
                                              <a:schemeClr val="accent2"/>
                                            </p:clrVal>
                                          </p:val>
                                        </p:tav>
                                      </p:tavLst>
                                    </p:anim>
                                    <p:anim calcmode="discrete" valueType="clr">
                                      <p:cBhvr>
                                        <p:cTn id="25" dur="80"/>
                                        <p:tgtEl>
                                          <p:spTgt spid="7"/>
                                        </p:tgtEl>
                                        <p:attrNameLst>
                                          <p:attrName>fillcolor</p:attrName>
                                        </p:attrNameLst>
                                      </p:cBhvr>
                                      <p:tavLst>
                                        <p:tav tm="0">
                                          <p:val>
                                            <p:clrVal>
                                              <a:schemeClr val="hlink"/>
                                            </p:clrVal>
                                          </p:val>
                                        </p:tav>
                                        <p:tav tm="50000">
                                          <p:val>
                                            <p:clrVal>
                                              <a:schemeClr val="accent2"/>
                                            </p:clrVal>
                                          </p:val>
                                        </p:tav>
                                      </p:tavLst>
                                    </p:anim>
                                    <p:set>
                                      <p:cBhvr>
                                        <p:cTn id="26" dur="80"/>
                                        <p:tgtEl>
                                          <p:spTgt spid="7"/>
                                        </p:tgtEl>
                                        <p:attrNameLst>
                                          <p:attrName>fill.type</p:attrName>
                                        </p:attrNameLst>
                                      </p:cBhvr>
                                      <p:to>
                                        <p:strVal val="solid"/>
                                      </p:to>
                                    </p:set>
                                    <p:set>
                                      <p:cBhvr>
                                        <p:cTn id="27" dur="1" fill="hold">
                                          <p:stCondLst>
                                            <p:cond delay="79"/>
                                          </p:stCondLst>
                                        </p:cTn>
                                        <p:tgtEl>
                                          <p:spTgt spid="7"/>
                                        </p:tgtEl>
                                        <p:attrNameLst>
                                          <p:attrName>style.visibility</p:attrName>
                                        </p:attrNameLst>
                                      </p:cBhvr>
                                      <p:to>
                                        <p:strVal val="hidden"/>
                                      </p:to>
                                    </p:set>
                                  </p:childTnLst>
                                </p:cTn>
                              </p:par>
                            </p:childTnLst>
                          </p:cTn>
                        </p:par>
                        <p:par>
                          <p:cTn id="28" fill="hold">
                            <p:stCondLst>
                              <p:cond delay="61040"/>
                            </p:stCondLst>
                            <p:childTnLst>
                              <p:par>
                                <p:cTn id="29" presetID="2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par>
                          <p:cTn id="33" fill="hold">
                            <p:stCondLst>
                              <p:cond delay="61540"/>
                            </p:stCondLst>
                            <p:childTnLst>
                              <p:par>
                                <p:cTn id="34" presetID="1" presetClass="mediacall" presetSubtype="0" fill="hold" nodeType="afterEffect">
                                  <p:stCondLst>
                                    <p:cond delay="0"/>
                                  </p:stCondLst>
                                  <p:childTnLst>
                                    <p:cmd type="call" cmd="playFrom(0.0)">
                                      <p:cBhvr>
                                        <p:cTn id="35" dur="346920" fill="hold"/>
                                        <p:tgtEl>
                                          <p:spTgt spid="5"/>
                                        </p:tgtEl>
                                      </p:cBhvr>
                                    </p:cmd>
                                  </p:childTnLst>
                                </p:cTn>
                              </p:par>
                            </p:childTnLst>
                          </p:cTn>
                        </p:par>
                        <p:par>
                          <p:cTn id="36" fill="hold">
                            <p:stCondLst>
                              <p:cond delay="408460"/>
                            </p:stCondLst>
                            <p:childTnLst>
                              <p:par>
                                <p:cTn id="37" presetID="2" presetClass="mediacall" presetSubtype="0" fill="hold" nodeType="afterEffect">
                                  <p:stCondLst>
                                    <p:cond delay="349000"/>
                                  </p:stCondLst>
                                  <p:childTnLst>
                                    <p:cmd type="call" cmd="togglePause">
                                      <p:cBhvr>
                                        <p:cTn id="38" dur="1" fill="hold"/>
                                        <p:tgtEl>
                                          <p:spTgt spid="5"/>
                                        </p:tgtEl>
                                      </p:cBhvr>
                                    </p:cmd>
                                  </p:childTnLst>
                                </p:cTn>
                              </p:par>
                            </p:childTnLst>
                          </p:cTn>
                        </p:par>
                        <p:par>
                          <p:cTn id="39" fill="hold">
                            <p:stCondLst>
                              <p:cond delay="757460"/>
                            </p:stCondLst>
                            <p:childTnLst>
                              <p:par>
                                <p:cTn id="40" presetID="23" presetClass="exit" presetSubtype="32" fill="hold" nodeType="afterEffect">
                                  <p:stCondLst>
                                    <p:cond delay="1000"/>
                                  </p:stCondLst>
                                  <p:childTnLst>
                                    <p:anim calcmode="lin" valueType="num">
                                      <p:cBhvr>
                                        <p:cTn id="41" dur="500"/>
                                        <p:tgtEl>
                                          <p:spTgt spid="5"/>
                                        </p:tgtEl>
                                        <p:attrNameLst>
                                          <p:attrName>ppt_w</p:attrName>
                                        </p:attrNameLst>
                                      </p:cBhvr>
                                      <p:tavLst>
                                        <p:tav tm="0">
                                          <p:val>
                                            <p:strVal val="ppt_w"/>
                                          </p:val>
                                        </p:tav>
                                        <p:tav tm="100000">
                                          <p:val>
                                            <p:fltVal val="0"/>
                                          </p:val>
                                        </p:tav>
                                      </p:tavLst>
                                    </p:anim>
                                    <p:anim calcmode="lin" valueType="num">
                                      <p:cBhvr>
                                        <p:cTn id="42" dur="500"/>
                                        <p:tgtEl>
                                          <p:spTgt spid="5"/>
                                        </p:tgtEl>
                                        <p:attrNameLst>
                                          <p:attrName>ppt_h</p:attrName>
                                        </p:attrNameLst>
                                      </p:cBhvr>
                                      <p:tavLst>
                                        <p:tav tm="0">
                                          <p:val>
                                            <p:strVal val="ppt_h"/>
                                          </p:val>
                                        </p:tav>
                                        <p:tav tm="100000">
                                          <p:val>
                                            <p:fltVal val="0"/>
                                          </p:val>
                                        </p:tav>
                                      </p:tavLst>
                                    </p:anim>
                                    <p:set>
                                      <p:cBhvr>
                                        <p:cTn id="43" dur="1" fill="hold">
                                          <p:stCondLst>
                                            <p:cond delay="499"/>
                                          </p:stCondLst>
                                        </p:cTn>
                                        <p:tgtEl>
                                          <p:spTgt spid="5"/>
                                        </p:tgtEl>
                                        <p:attrNameLst>
                                          <p:attrName>style.visibility</p:attrName>
                                        </p:attrNameLst>
                                      </p:cBhvr>
                                      <p:to>
                                        <p:strVal val="hidden"/>
                                      </p:to>
                                    </p:set>
                                    <p:cmd type="call" cmd="stop">
                                      <p:cBhvr>
                                        <p:cTn id="44" dur="1">
                                          <p:stCondLst>
                                            <p:cond delay="499"/>
                                          </p:stCondLst>
                                        </p:cTn>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5"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7" grpId="0"/>
      <p:bldP spid="7" grpId="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1BE7F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4" name="CasellaDiTesto 3"/>
          <p:cNvSpPr txBox="1"/>
          <p:nvPr/>
        </p:nvSpPr>
        <p:spPr>
          <a:xfrm>
            <a:off x="5072066" y="2714620"/>
            <a:ext cx="3571900" cy="2246769"/>
          </a:xfrm>
          <a:prstGeom prst="rect">
            <a:avLst/>
          </a:prstGeom>
          <a:noFill/>
        </p:spPr>
        <p:txBody>
          <a:bodyPr wrap="square" rtlCol="0">
            <a:spAutoFit/>
          </a:bodyPr>
          <a:lstStyle/>
          <a:p>
            <a:endParaRPr lang="it-IT" sz="1400" dirty="0" smtClean="0"/>
          </a:p>
          <a:p>
            <a:r>
              <a:rPr lang="it-IT" sz="1400" dirty="0" smtClean="0"/>
              <a:t>Dai 11 ai 20 anni si addestravano alle armi; dai 20 ai 30 anni facevano parte dell'esercito; a 30 anni acquistavano i diritti politici e potevano sposarsi, ma fino ai 60 anni erano obbligati a partecipare una volta al giorno ai pasti militari in comune (i cosiddetti sissizi), per cui fino ai 60 si potevano considerare soldati in permanenza.</a:t>
            </a:r>
            <a:endParaRPr lang="it-IT" sz="1400" dirty="0"/>
          </a:p>
        </p:txBody>
      </p:sp>
      <p:pic>
        <p:nvPicPr>
          <p:cNvPr id="6" name="film11.avi">
            <a:hlinkClick r:id="" action="ppaction://media"/>
          </p:cNvPr>
          <p:cNvPicPr>
            <a:picLocks noRot="1" noChangeAspect="1"/>
          </p:cNvPicPr>
          <p:nvPr>
            <a:videoFile r:link="rId1"/>
          </p:nvPr>
        </p:nvPicPr>
        <p:blipFill>
          <a:blip r:embed="rId3" cstate="print"/>
          <a:stretch>
            <a:fillRect/>
          </a:stretch>
        </p:blipFill>
        <p:spPr>
          <a:xfrm>
            <a:off x="0" y="1428736"/>
            <a:ext cx="5000628" cy="5429264"/>
          </a:xfrm>
          <a:prstGeom prst="rect">
            <a:avLst/>
          </a:prstGeom>
        </p:spPr>
      </p:pic>
    </p:spTree>
  </p:cSld>
  <p:clrMapOvr>
    <a:masterClrMapping/>
  </p:clrMapOvr>
  <p:transition spd="slow" advTm="148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par>
                                <p:cTn id="9" presetID="27" presetClass="entr" presetSubtype="0" fill="hold" grpId="1" nodeType="withEffect">
                                  <p:stCondLst>
                                    <p:cond delay="0"/>
                                  </p:stCondLst>
                                  <p:iterate type="lt">
                                    <p:tmPct val="50000"/>
                                  </p:iterate>
                                  <p:childTnLst>
                                    <p:set>
                                      <p:cBhvr>
                                        <p:cTn id="10" dur="1" fill="hold">
                                          <p:stCondLst>
                                            <p:cond delay="0"/>
                                          </p:stCondLst>
                                        </p:cTn>
                                        <p:tgtEl>
                                          <p:spTgt spid="4"/>
                                        </p:tgtEl>
                                        <p:attrNameLst>
                                          <p:attrName>style.visibility</p:attrName>
                                        </p:attrNameLst>
                                      </p:cBhvr>
                                      <p:to>
                                        <p:strVal val="visible"/>
                                      </p:to>
                                    </p:set>
                                    <p:anim calcmode="discrete" valueType="clr">
                                      <p:cBhvr override="childStyle">
                                        <p:cTn id="1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
                                        </p:tgtEl>
                                        <p:attrNameLst>
                                          <p:attrName>fillcolor</p:attrName>
                                        </p:attrNameLst>
                                      </p:cBhvr>
                                      <p:tavLst>
                                        <p:tav tm="0">
                                          <p:val>
                                            <p:clrVal>
                                              <a:schemeClr val="accent2"/>
                                            </p:clrVal>
                                          </p:val>
                                        </p:tav>
                                        <p:tav tm="50000">
                                          <p:val>
                                            <p:clrVal>
                                              <a:schemeClr val="hlink"/>
                                            </p:clrVal>
                                          </p:val>
                                        </p:tav>
                                      </p:tavLst>
                                    </p:anim>
                                    <p:set>
                                      <p:cBhvr>
                                        <p:cTn id="13" dur="80"/>
                                        <p:tgtEl>
                                          <p:spTgt spid="4"/>
                                        </p:tgtEl>
                                        <p:attrNameLst>
                                          <p:attrName>fill.type</p:attrName>
                                        </p:attrNameLst>
                                      </p:cBhvr>
                                      <p:to>
                                        <p:strVal val="solid"/>
                                      </p:to>
                                    </p:set>
                                  </p:childTnLst>
                                </p:cTn>
                              </p:par>
                            </p:childTnLst>
                          </p:cTn>
                        </p:par>
                        <p:par>
                          <p:cTn id="14" fill="hold">
                            <p:stCondLst>
                              <p:cond delay="11400"/>
                            </p:stCondLst>
                            <p:childTnLst>
                              <p:par>
                                <p:cTn id="15" presetID="1" presetClass="mediacall" presetSubtype="0" fill="hold" nodeType="afterEffect">
                                  <p:stCondLst>
                                    <p:cond delay="0"/>
                                  </p:stCondLst>
                                  <p:childTnLst>
                                    <p:cmd type="call" cmd="playFrom(0.0)">
                                      <p:cBhvr>
                                        <p:cTn id="16" dur="62000" fill="hold"/>
                                        <p:tgtEl>
                                          <p:spTgt spid="6"/>
                                        </p:tgtEl>
                                      </p:cBhvr>
                                    </p:cmd>
                                  </p:childTnLst>
                                </p:cTn>
                              </p:par>
                            </p:childTnLst>
                          </p:cTn>
                        </p:par>
                        <p:par>
                          <p:cTn id="17" fill="hold">
                            <p:stCondLst>
                              <p:cond delay="73400"/>
                            </p:stCondLst>
                            <p:childTnLst>
                              <p:par>
                                <p:cTn id="18" presetID="2" presetClass="mediacall" presetSubtype="0" fill="hold" nodeType="afterEffect">
                                  <p:stCondLst>
                                    <p:cond delay="63000"/>
                                  </p:stCondLst>
                                  <p:childTnLst>
                                    <p:cmd type="call" cmd="togglePause">
                                      <p:cBhvr>
                                        <p:cTn id="19" dur="1" fill="hold"/>
                                        <p:tgtEl>
                                          <p:spTgt spid="6"/>
                                        </p:tgtEl>
                                      </p:cBhvr>
                                    </p:cmd>
                                  </p:childTnLst>
                                </p:cTn>
                              </p:par>
                            </p:childTnLst>
                          </p:cTn>
                        </p:par>
                        <p:par>
                          <p:cTn id="20" fill="hold">
                            <p:stCondLst>
                              <p:cond delay="136400"/>
                            </p:stCondLst>
                            <p:childTnLst>
                              <p:par>
                                <p:cTn id="21" presetID="7" presetClass="exit" presetSubtype="4" fill="hold" nodeType="afterEffect">
                                  <p:stCondLst>
                                    <p:cond delay="0"/>
                                  </p:stCondLst>
                                  <p:childTnLst>
                                    <p:anim calcmode="lin" valueType="num">
                                      <p:cBhvr additive="base">
                                        <p:cTn id="22" dur="5000"/>
                                        <p:tgtEl>
                                          <p:spTgt spid="6"/>
                                        </p:tgtEl>
                                        <p:attrNameLst>
                                          <p:attrName>ppt_x</p:attrName>
                                        </p:attrNameLst>
                                      </p:cBhvr>
                                      <p:tavLst>
                                        <p:tav tm="0">
                                          <p:val>
                                            <p:strVal val="ppt_x"/>
                                          </p:val>
                                        </p:tav>
                                        <p:tav tm="100000">
                                          <p:val>
                                            <p:strVal val="ppt_x"/>
                                          </p:val>
                                        </p:tav>
                                      </p:tavLst>
                                    </p:anim>
                                    <p:anim calcmode="lin" valueType="num">
                                      <p:cBhvr additive="base">
                                        <p:cTn id="23" dur="5000"/>
                                        <p:tgtEl>
                                          <p:spTgt spid="6"/>
                                        </p:tgtEl>
                                        <p:attrNameLst>
                                          <p:attrName>ppt_y</p:attrName>
                                        </p:attrNameLst>
                                      </p:cBhvr>
                                      <p:tavLst>
                                        <p:tav tm="0">
                                          <p:val>
                                            <p:strVal val="ppt_y"/>
                                          </p:val>
                                        </p:tav>
                                        <p:tav tm="100000">
                                          <p:val>
                                            <p:strVal val="1+ppt_h/2"/>
                                          </p:val>
                                        </p:tav>
                                      </p:tavLst>
                                    </p:anim>
                                    <p:set>
                                      <p:cBhvr>
                                        <p:cTn id="24" dur="1" fill="hold">
                                          <p:stCondLst>
                                            <p:cond delay="4999"/>
                                          </p:stCondLst>
                                        </p:cTn>
                                        <p:tgtEl>
                                          <p:spTgt spid="6"/>
                                        </p:tgtEl>
                                        <p:attrNameLst>
                                          <p:attrName>style.visibility</p:attrName>
                                        </p:attrNameLst>
                                      </p:cBhvr>
                                      <p:to>
                                        <p:strVal val="hidden"/>
                                      </p:to>
                                    </p:set>
                                    <p:cmd type="call" cmd="stop">
                                      <p:cBhvr>
                                        <p:cTn id="25" dur="1">
                                          <p:stCondLst>
                                            <p:cond delay="4999"/>
                                          </p:stCondLst>
                                        </p:cTn>
                                        <p:tgtEl>
                                          <p:spTgt spid="6"/>
                                        </p:tgtEl>
                                      </p:cBhvr>
                                    </p:cmd>
                                  </p:childTnLst>
                                </p:cTn>
                              </p:par>
                              <p:par>
                                <p:cTn id="26" presetID="27" presetClass="exit" presetSubtype="0" fill="hold" grpId="0" nodeType="withEffect">
                                  <p:stCondLst>
                                    <p:cond delay="0"/>
                                  </p:stCondLst>
                                  <p:iterate type="lt">
                                    <p:tmPct val="50000"/>
                                  </p:iterate>
                                  <p:childTnLst>
                                    <p:anim calcmode="discrete" valueType="clr">
                                      <p:cBhvr override="childStyle">
                                        <p:cTn id="27" dur="80"/>
                                        <p:tgtEl>
                                          <p:spTgt spid="4"/>
                                        </p:tgtEl>
                                        <p:attrNameLst>
                                          <p:attrName>style.color</p:attrName>
                                        </p:attrNameLst>
                                      </p:cBhvr>
                                      <p:tavLst>
                                        <p:tav tm="0">
                                          <p:val>
                                            <p:clrVal>
                                              <a:schemeClr val="hlink"/>
                                            </p:clrVal>
                                          </p:val>
                                        </p:tav>
                                        <p:tav tm="50000">
                                          <p:val>
                                            <p:clrVal>
                                              <a:schemeClr val="accent2"/>
                                            </p:clrVal>
                                          </p:val>
                                        </p:tav>
                                      </p:tavLst>
                                    </p:anim>
                                    <p:anim calcmode="discrete" valueType="clr">
                                      <p:cBhvr>
                                        <p:cTn id="28" dur="80"/>
                                        <p:tgtEl>
                                          <p:spTgt spid="4"/>
                                        </p:tgtEl>
                                        <p:attrNameLst>
                                          <p:attrName>fillcolor</p:attrName>
                                        </p:attrNameLst>
                                      </p:cBhvr>
                                      <p:tavLst>
                                        <p:tav tm="0">
                                          <p:val>
                                            <p:clrVal>
                                              <a:schemeClr val="hlink"/>
                                            </p:clrVal>
                                          </p:val>
                                        </p:tav>
                                        <p:tav tm="50000">
                                          <p:val>
                                            <p:clrVal>
                                              <a:schemeClr val="accent2"/>
                                            </p:clrVal>
                                          </p:val>
                                        </p:tav>
                                      </p:tavLst>
                                    </p:anim>
                                    <p:set>
                                      <p:cBhvr>
                                        <p:cTn id="29" dur="80"/>
                                        <p:tgtEl>
                                          <p:spTgt spid="4"/>
                                        </p:tgtEl>
                                        <p:attrNameLst>
                                          <p:attrName>fill.type</p:attrName>
                                        </p:attrNameLst>
                                      </p:cBhvr>
                                      <p:to>
                                        <p:strVal val="solid"/>
                                      </p:to>
                                    </p:set>
                                    <p:set>
                                      <p:cBhvr>
                                        <p:cTn id="30" dur="1" fill="hold">
                                          <p:stCondLst>
                                            <p:cond delay="7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31"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1BE7F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5143504" y="2928934"/>
            <a:ext cx="3786214" cy="2462213"/>
          </a:xfrm>
          <a:prstGeom prst="rect">
            <a:avLst/>
          </a:prstGeom>
          <a:noFill/>
        </p:spPr>
        <p:txBody>
          <a:bodyPr wrap="square" rtlCol="0">
            <a:spAutoFit/>
          </a:bodyPr>
          <a:lstStyle/>
          <a:p>
            <a:r>
              <a:rPr lang="it-IT" sz="1400" dirty="0" smtClean="0"/>
              <a:t>I maschi spartani all'età di 18 o 20 anni dovevano superare una prova difficile di capacità di adattamento, abilità militare e  abilità di comando. Ogni maschio spartano che non passava questi esami diventava un perioikos. Se superavano la prova diventavano cittadini di pieno diritto e soldati di Sparta.I soldati spartani trascorrevano la maggior parte della loro vita con i loro compagni d'arme. Mangiavano, dormivano, e continuavano ad addestrarsi nei loro alloggi di fratellanza. </a:t>
            </a:r>
            <a:endParaRPr lang="it-IT" sz="1400" dirty="0"/>
          </a:p>
        </p:txBody>
      </p:sp>
      <p:pic>
        <p:nvPicPr>
          <p:cNvPr id="5" name="film12.avi">
            <a:hlinkClick r:id="" action="ppaction://media"/>
          </p:cNvPr>
          <p:cNvPicPr>
            <a:picLocks noRot="1" noChangeAspect="1"/>
          </p:cNvPicPr>
          <p:nvPr>
            <a:videoFile r:link="rId1"/>
          </p:nvPr>
        </p:nvPicPr>
        <p:blipFill>
          <a:blip r:embed="rId3" cstate="print"/>
          <a:stretch>
            <a:fillRect/>
          </a:stretch>
        </p:blipFill>
        <p:spPr>
          <a:xfrm>
            <a:off x="0" y="1357298"/>
            <a:ext cx="5072066" cy="5500702"/>
          </a:xfrm>
          <a:prstGeom prst="rect">
            <a:avLst/>
          </a:prstGeom>
        </p:spPr>
      </p:pic>
    </p:spTree>
  </p:cSld>
  <p:clrMapOvr>
    <a:masterClrMapping/>
  </p:clrMapOvr>
  <p:transition spd="slow" advTm="111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anim calcmode="discrete" valueType="clr">
                                      <p:cBhvr override="childStyle">
                                        <p:cTn id="1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gtEl>
                                        <p:attrNameLst>
                                          <p:attrName>fillcolor</p:attrName>
                                        </p:attrNameLst>
                                      </p:cBhvr>
                                      <p:tavLst>
                                        <p:tav tm="0">
                                          <p:val>
                                            <p:clrVal>
                                              <a:schemeClr val="accent2"/>
                                            </p:clrVal>
                                          </p:val>
                                        </p:tav>
                                        <p:tav tm="50000">
                                          <p:val>
                                            <p:clrVal>
                                              <a:schemeClr val="hlink"/>
                                            </p:clrVal>
                                          </p:val>
                                        </p:tav>
                                      </p:tavLst>
                                    </p:anim>
                                    <p:set>
                                      <p:cBhvr>
                                        <p:cTn id="13" dur="80"/>
                                        <p:tgtEl>
                                          <p:spTgt spid="3"/>
                                        </p:tgtEl>
                                        <p:attrNameLst>
                                          <p:attrName>fill.type</p:attrName>
                                        </p:attrNameLst>
                                      </p:cBhvr>
                                      <p:to>
                                        <p:strVal val="solid"/>
                                      </p:to>
                                    </p:set>
                                  </p:childTnLst>
                                </p:cTn>
                              </p:par>
                            </p:childTnLst>
                          </p:cTn>
                        </p:par>
                        <p:par>
                          <p:cTn id="14" fill="hold">
                            <p:stCondLst>
                              <p:cond delay="16480"/>
                            </p:stCondLst>
                            <p:childTnLst>
                              <p:par>
                                <p:cTn id="15" presetID="1" presetClass="mediacall" presetSubtype="0" fill="hold" nodeType="afterEffect">
                                  <p:stCondLst>
                                    <p:cond delay="0"/>
                                  </p:stCondLst>
                                  <p:childTnLst>
                                    <p:cmd type="call" cmd="playFrom(0.0)">
                                      <p:cBhvr>
                                        <p:cTn id="16" dur="36920" fill="hold"/>
                                        <p:tgtEl>
                                          <p:spTgt spid="5"/>
                                        </p:tgtEl>
                                      </p:cBhvr>
                                    </p:cmd>
                                  </p:childTnLst>
                                </p:cTn>
                              </p:par>
                            </p:childTnLst>
                          </p:cTn>
                        </p:par>
                        <p:par>
                          <p:cTn id="17" fill="hold">
                            <p:stCondLst>
                              <p:cond delay="53400"/>
                            </p:stCondLst>
                            <p:childTnLst>
                              <p:par>
                                <p:cTn id="18" presetID="2" presetClass="mediacall" presetSubtype="0" fill="hold" nodeType="afterEffect">
                                  <p:stCondLst>
                                    <p:cond delay="37000"/>
                                  </p:stCondLst>
                                  <p:childTnLst>
                                    <p:cmd type="call" cmd="togglePause">
                                      <p:cBhvr>
                                        <p:cTn id="19" dur="1" fill="hold"/>
                                        <p:tgtEl>
                                          <p:spTgt spid="5"/>
                                        </p:tgtEl>
                                      </p:cBhvr>
                                    </p:cmd>
                                  </p:childTnLst>
                                </p:cTn>
                              </p:par>
                            </p:childTnLst>
                          </p:cTn>
                        </p:par>
                        <p:par>
                          <p:cTn id="20" fill="hold">
                            <p:stCondLst>
                              <p:cond delay="90400"/>
                            </p:stCondLst>
                            <p:childTnLst>
                              <p:par>
                                <p:cTn id="21" presetID="27" presetClass="exit" presetSubtype="0" fill="hold" grpId="2" nodeType="afterEffect">
                                  <p:stCondLst>
                                    <p:cond delay="3000"/>
                                  </p:stCondLst>
                                  <p:iterate type="lt">
                                    <p:tmPct val="50000"/>
                                  </p:iterate>
                                  <p:childTnLst>
                                    <p:anim calcmode="discrete" valueType="clr">
                                      <p:cBhvr override="childStyle">
                                        <p:cTn id="22" dur="80"/>
                                        <p:tgtEl>
                                          <p:spTgt spid="3"/>
                                        </p:tgtEl>
                                        <p:attrNameLst>
                                          <p:attrName>style.color</p:attrName>
                                        </p:attrNameLst>
                                      </p:cBhvr>
                                      <p:tavLst>
                                        <p:tav tm="0">
                                          <p:val>
                                            <p:clrVal>
                                              <a:schemeClr val="hlink"/>
                                            </p:clrVal>
                                          </p:val>
                                        </p:tav>
                                        <p:tav tm="50000">
                                          <p:val>
                                            <p:clrVal>
                                              <a:schemeClr val="accent2"/>
                                            </p:clrVal>
                                          </p:val>
                                        </p:tav>
                                      </p:tavLst>
                                    </p:anim>
                                    <p:anim calcmode="discrete" valueType="clr">
                                      <p:cBhvr>
                                        <p:cTn id="23" dur="80"/>
                                        <p:tgtEl>
                                          <p:spTgt spid="3"/>
                                        </p:tgtEl>
                                        <p:attrNameLst>
                                          <p:attrName>fillcolor</p:attrName>
                                        </p:attrNameLst>
                                      </p:cBhvr>
                                      <p:tavLst>
                                        <p:tav tm="0">
                                          <p:val>
                                            <p:clrVal>
                                              <a:schemeClr val="hlink"/>
                                            </p:clrVal>
                                          </p:val>
                                        </p:tav>
                                        <p:tav tm="50000">
                                          <p:val>
                                            <p:clrVal>
                                              <a:schemeClr val="accent2"/>
                                            </p:clrVal>
                                          </p:val>
                                        </p:tav>
                                      </p:tavLst>
                                    </p:anim>
                                    <p:set>
                                      <p:cBhvr>
                                        <p:cTn id="24" dur="80"/>
                                        <p:tgtEl>
                                          <p:spTgt spid="3"/>
                                        </p:tgtEl>
                                        <p:attrNameLst>
                                          <p:attrName>fill.type</p:attrName>
                                        </p:attrNameLst>
                                      </p:cBhvr>
                                      <p:to>
                                        <p:strVal val="solid"/>
                                      </p:to>
                                    </p:set>
                                    <p:set>
                                      <p:cBhvr>
                                        <p:cTn id="25" dur="1" fill="hold">
                                          <p:stCondLst>
                                            <p:cond delay="79"/>
                                          </p:stCondLst>
                                        </p:cTn>
                                        <p:tgtEl>
                                          <p:spTgt spid="3"/>
                                        </p:tgtEl>
                                        <p:attrNameLst>
                                          <p:attrName>style.visibility</p:attrName>
                                        </p:attrNameLst>
                                      </p:cBhvr>
                                      <p:to>
                                        <p:strVal val="hidden"/>
                                      </p:to>
                                    </p:set>
                                  </p:childTnLst>
                                </p:cTn>
                              </p:par>
                              <p:par>
                                <p:cTn id="26" presetID="7" presetClass="exit" presetSubtype="4" fill="hold" nodeType="withEffect">
                                  <p:stCondLst>
                                    <p:cond delay="0"/>
                                  </p:stCondLst>
                                  <p:childTnLst>
                                    <p:anim calcmode="lin" valueType="num">
                                      <p:cBhvr additive="base">
                                        <p:cTn id="27" dur="5000"/>
                                        <p:tgtEl>
                                          <p:spTgt spid="5"/>
                                        </p:tgtEl>
                                        <p:attrNameLst>
                                          <p:attrName>ppt_x</p:attrName>
                                        </p:attrNameLst>
                                      </p:cBhvr>
                                      <p:tavLst>
                                        <p:tav tm="0">
                                          <p:val>
                                            <p:strVal val="ppt_x"/>
                                          </p:val>
                                        </p:tav>
                                        <p:tav tm="100000">
                                          <p:val>
                                            <p:strVal val="ppt_x"/>
                                          </p:val>
                                        </p:tav>
                                      </p:tavLst>
                                    </p:anim>
                                    <p:anim calcmode="lin" valueType="num">
                                      <p:cBhvr additive="base">
                                        <p:cTn id="28" dur="5000"/>
                                        <p:tgtEl>
                                          <p:spTgt spid="5"/>
                                        </p:tgtEl>
                                        <p:attrNameLst>
                                          <p:attrName>ppt_y</p:attrName>
                                        </p:attrNameLst>
                                      </p:cBhvr>
                                      <p:tavLst>
                                        <p:tav tm="0">
                                          <p:val>
                                            <p:strVal val="ppt_y"/>
                                          </p:val>
                                        </p:tav>
                                        <p:tav tm="100000">
                                          <p:val>
                                            <p:strVal val="1+ppt_h/2"/>
                                          </p:val>
                                        </p:tav>
                                      </p:tavLst>
                                    </p:anim>
                                    <p:set>
                                      <p:cBhvr>
                                        <p:cTn id="29" dur="1" fill="hold">
                                          <p:stCondLst>
                                            <p:cond delay="4999"/>
                                          </p:stCondLst>
                                        </p:cTn>
                                        <p:tgtEl>
                                          <p:spTgt spid="5"/>
                                        </p:tgtEl>
                                        <p:attrNameLst>
                                          <p:attrName>style.visibility</p:attrName>
                                        </p:attrNameLst>
                                      </p:cBhvr>
                                      <p:to>
                                        <p:strVal val="hidden"/>
                                      </p:to>
                                    </p:set>
                                    <p:cmd type="call" cmd="stop">
                                      <p:cBhvr>
                                        <p:cTn id="30" dur="1">
                                          <p:stCondLst>
                                            <p:cond delay="4999"/>
                                          </p:stCondLst>
                                        </p:cTn>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1"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3" grpId="0"/>
      <p:bldP spid="3"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1BE7F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5572132" y="2857496"/>
            <a:ext cx="3357586" cy="2462213"/>
          </a:xfrm>
          <a:prstGeom prst="rect">
            <a:avLst/>
          </a:prstGeom>
          <a:noFill/>
        </p:spPr>
        <p:txBody>
          <a:bodyPr wrap="square" rtlCol="0">
            <a:spAutoFit/>
          </a:bodyPr>
          <a:lstStyle/>
          <a:p>
            <a:r>
              <a:rPr lang="it-IT" sz="1400" dirty="0" smtClean="0"/>
              <a:t>A Sparta le ragazze andavano a scuola all'età di 6 anni. Loro vivevano, dormivano e si addestravano negli alloggi della loro sorellanza. Nessuno sa se la loro scuola fosse crudele o dura come la scuola di ragazzi, ma alle ragazze erano insegnate lotta, ginnastica e abilità di combattimento. Alcuni storici credono che le due scuole erano molto simili, e che si tentava di addestrare le ragazze come si addestravano i ragazzi. </a:t>
            </a:r>
            <a:endParaRPr lang="it-IT" sz="1400" dirty="0"/>
          </a:p>
        </p:txBody>
      </p:sp>
      <p:pic>
        <p:nvPicPr>
          <p:cNvPr id="4" name="film13.avi">
            <a:hlinkClick r:id="" action="ppaction://media"/>
          </p:cNvPr>
          <p:cNvPicPr>
            <a:picLocks noRot="1" noChangeAspect="1"/>
          </p:cNvPicPr>
          <p:nvPr>
            <a:videoFile r:link="rId1"/>
          </p:nvPr>
        </p:nvPicPr>
        <p:blipFill>
          <a:blip r:embed="rId3" cstate="print"/>
          <a:stretch>
            <a:fillRect/>
          </a:stretch>
        </p:blipFill>
        <p:spPr>
          <a:xfrm>
            <a:off x="0" y="1500174"/>
            <a:ext cx="5429256" cy="5357826"/>
          </a:xfrm>
          <a:prstGeom prst="rect">
            <a:avLst/>
          </a:prstGeom>
        </p:spPr>
      </p:pic>
    </p:spTree>
  </p:cSld>
  <p:clrMapOvr>
    <a:masterClrMapping/>
  </p:clrMapOvr>
  <p:transition spd="slow" advTm="9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par>
                                <p:cTn id="10" presetID="4"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par>
                          <p:cTn id="13" fill="hold">
                            <p:stCondLst>
                              <p:cond delay="14280"/>
                            </p:stCondLst>
                            <p:childTnLst>
                              <p:par>
                                <p:cTn id="14" presetID="1" presetClass="mediacall" presetSubtype="0" fill="hold" nodeType="afterEffect">
                                  <p:stCondLst>
                                    <p:cond delay="0"/>
                                  </p:stCondLst>
                                  <p:childTnLst>
                                    <p:cmd type="call" cmd="playFrom(0.0)">
                                      <p:cBhvr>
                                        <p:cTn id="15" dur="28840" fill="hold"/>
                                        <p:tgtEl>
                                          <p:spTgt spid="4"/>
                                        </p:tgtEl>
                                      </p:cBhvr>
                                    </p:cmd>
                                  </p:childTnLst>
                                </p:cTn>
                              </p:par>
                            </p:childTnLst>
                          </p:cTn>
                        </p:par>
                        <p:par>
                          <p:cTn id="16" fill="hold">
                            <p:stCondLst>
                              <p:cond delay="43120"/>
                            </p:stCondLst>
                            <p:childTnLst>
                              <p:par>
                                <p:cTn id="17" presetID="2" presetClass="mediacall" presetSubtype="0" fill="hold" nodeType="afterEffect">
                                  <p:stCondLst>
                                    <p:cond delay="30000"/>
                                  </p:stCondLst>
                                  <p:childTnLst>
                                    <p:cmd type="call" cmd="togglePause">
                                      <p:cBhvr>
                                        <p:cTn id="18" dur="1" fill="hold"/>
                                        <p:tgtEl>
                                          <p:spTgt spid="4"/>
                                        </p:tgtEl>
                                      </p:cBhvr>
                                    </p:cmd>
                                  </p:childTnLst>
                                </p:cTn>
                              </p:par>
                            </p:childTnLst>
                          </p:cTn>
                        </p:par>
                        <p:par>
                          <p:cTn id="19" fill="hold">
                            <p:stCondLst>
                              <p:cond delay="73120"/>
                            </p:stCondLst>
                            <p:childTnLst>
                              <p:par>
                                <p:cTn id="20" presetID="27" presetClass="exit" presetSubtype="0" fill="hold" grpId="2" nodeType="afterEffect">
                                  <p:stCondLst>
                                    <p:cond delay="2000"/>
                                  </p:stCondLst>
                                  <p:iterate type="lt">
                                    <p:tmPct val="50000"/>
                                  </p:iterate>
                                  <p:childTnLst>
                                    <p:anim calcmode="discrete" valueType="clr">
                                      <p:cBhvr override="childStyle">
                                        <p:cTn id="21" dur="80"/>
                                        <p:tgtEl>
                                          <p:spTgt spid="3"/>
                                        </p:tgtEl>
                                        <p:attrNameLst>
                                          <p:attrName>style.color</p:attrName>
                                        </p:attrNameLst>
                                      </p:cBhvr>
                                      <p:tavLst>
                                        <p:tav tm="0">
                                          <p:val>
                                            <p:clrVal>
                                              <a:schemeClr val="hlink"/>
                                            </p:clrVal>
                                          </p:val>
                                        </p:tav>
                                        <p:tav tm="50000">
                                          <p:val>
                                            <p:clrVal>
                                              <a:schemeClr val="accent2"/>
                                            </p:clrVal>
                                          </p:val>
                                        </p:tav>
                                      </p:tavLst>
                                    </p:anim>
                                    <p:anim calcmode="discrete" valueType="clr">
                                      <p:cBhvr>
                                        <p:cTn id="22" dur="80"/>
                                        <p:tgtEl>
                                          <p:spTgt spid="3"/>
                                        </p:tgtEl>
                                        <p:attrNameLst>
                                          <p:attrName>fillcolor</p:attrName>
                                        </p:attrNameLst>
                                      </p:cBhvr>
                                      <p:tavLst>
                                        <p:tav tm="0">
                                          <p:val>
                                            <p:clrVal>
                                              <a:schemeClr val="hlink"/>
                                            </p:clrVal>
                                          </p:val>
                                        </p:tav>
                                        <p:tav tm="50000">
                                          <p:val>
                                            <p:clrVal>
                                              <a:schemeClr val="accent2"/>
                                            </p:clrVal>
                                          </p:val>
                                        </p:tav>
                                      </p:tavLst>
                                    </p:anim>
                                    <p:set>
                                      <p:cBhvr>
                                        <p:cTn id="23" dur="80"/>
                                        <p:tgtEl>
                                          <p:spTgt spid="3"/>
                                        </p:tgtEl>
                                        <p:attrNameLst>
                                          <p:attrName>fill.type</p:attrName>
                                        </p:attrNameLst>
                                      </p:cBhvr>
                                      <p:to>
                                        <p:strVal val="solid"/>
                                      </p:to>
                                    </p:set>
                                    <p:set>
                                      <p:cBhvr>
                                        <p:cTn id="24" dur="1" fill="hold">
                                          <p:stCondLst>
                                            <p:cond delay="79"/>
                                          </p:stCondLst>
                                        </p:cTn>
                                        <p:tgtEl>
                                          <p:spTgt spid="3"/>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4"/>
                                        </p:tgtEl>
                                      </p:cBhvr>
                                    </p:animEffect>
                                    <p:set>
                                      <p:cBhvr>
                                        <p:cTn id="27" dur="1" fill="hold">
                                          <p:stCondLst>
                                            <p:cond delay="499"/>
                                          </p:stCondLst>
                                        </p:cTn>
                                        <p:tgtEl>
                                          <p:spTgt spid="4"/>
                                        </p:tgtEl>
                                        <p:attrNameLst>
                                          <p:attrName>style.visibility</p:attrName>
                                        </p:attrNameLst>
                                      </p:cBhvr>
                                      <p:to>
                                        <p:strVal val="hidden"/>
                                      </p:to>
                                    </p:set>
                                    <p:cmd type="call" cmd="stop">
                                      <p:cBhvr>
                                        <p:cTn id="28" dur="1">
                                          <p:stCondLst>
                                            <p:cond delay="499"/>
                                          </p:stCondLst>
                                        </p:cTn>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3" grpId="0"/>
      <p:bldP spid="3"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1BE7F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4" name="CasellaDiTesto 3"/>
          <p:cNvSpPr txBox="1"/>
          <p:nvPr/>
        </p:nvSpPr>
        <p:spPr>
          <a:xfrm>
            <a:off x="5214942" y="2143116"/>
            <a:ext cx="3071834" cy="2031325"/>
          </a:xfrm>
          <a:prstGeom prst="rect">
            <a:avLst/>
          </a:prstGeom>
          <a:noFill/>
        </p:spPr>
        <p:txBody>
          <a:bodyPr wrap="square" rtlCol="0">
            <a:spAutoFit/>
          </a:bodyPr>
          <a:lstStyle/>
          <a:p>
            <a:r>
              <a:rPr lang="it-IT" sz="1400" dirty="0" smtClean="0"/>
              <a:t>Gli Spartani credevano che giovani donne forti avrebbero prodotto bambini forti. All'età di 18 anni, se una ragazza di Sparta superava le sue prove di adattamento, abilità, e coraggio le veniva assegnato un marito e le era permesso di tornare a casa. Se falliva perdeva i suoi diritti di cittadina, e diventava una dei perieci</a:t>
            </a:r>
            <a:endParaRPr lang="it-IT" sz="1400" dirty="0"/>
          </a:p>
        </p:txBody>
      </p:sp>
      <p:pic>
        <p:nvPicPr>
          <p:cNvPr id="5" name="Immagine 4" descr="foto6.jpg"/>
          <p:cNvPicPr>
            <a:picLocks noChangeAspect="1"/>
          </p:cNvPicPr>
          <p:nvPr/>
        </p:nvPicPr>
        <p:blipFill>
          <a:blip r:embed="rId3" cstate="print"/>
          <a:stretch>
            <a:fillRect/>
          </a:stretch>
        </p:blipFill>
        <p:spPr>
          <a:xfrm>
            <a:off x="0" y="1357298"/>
            <a:ext cx="5072066" cy="5500702"/>
          </a:xfrm>
          <a:prstGeom prst="rect">
            <a:avLst/>
          </a:prstGeom>
        </p:spPr>
      </p:pic>
      <p:pic>
        <p:nvPicPr>
          <p:cNvPr id="6" name="Vasilis_Karras-Den_paw_pouthena.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slow" advTm="27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 presetClass="mediacall" presetSubtype="0" fill="hold" nodeType="withEffect">
                                  <p:stCondLst>
                                    <p:cond delay="0"/>
                                  </p:stCondLst>
                                  <p:childTnLst>
                                    <p:cmd type="call" cmd="playFrom(0.0)">
                                      <p:cBhvr>
                                        <p:cTn id="9" dur="1" fill="hold"/>
                                        <p:tgtEl>
                                          <p:spTgt spid="6"/>
                                        </p:tgtEl>
                                      </p:cBhvr>
                                    </p:cmd>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par>
                          <p:cTn id="15" fill="hold">
                            <p:stCondLst>
                              <p:cond delay="180823"/>
                            </p:stCondLst>
                            <p:childTnLst>
                              <p:par>
                                <p:cTn id="16" presetID="9" presetClass="exit" presetSubtype="0" fill="hold" nodeType="afterEffect">
                                  <p:stCondLst>
                                    <p:cond delay="3000"/>
                                  </p:stCondLst>
                                  <p:childTnLst>
                                    <p:animEffect transition="out" filter="dissolv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27" presetClass="exit" presetSubtype="0" fill="hold" grpId="2" nodeType="withEffect">
                                  <p:stCondLst>
                                    <p:cond delay="5000"/>
                                  </p:stCondLst>
                                  <p:iterate type="lt">
                                    <p:tmPct val="50000"/>
                                  </p:iterate>
                                  <p:childTnLst>
                                    <p:anim calcmode="discrete" valueType="clr">
                                      <p:cBhvr override="childStyle">
                                        <p:cTn id="20" dur="80"/>
                                        <p:tgtEl>
                                          <p:spTgt spid="4"/>
                                        </p:tgtEl>
                                        <p:attrNameLst>
                                          <p:attrName>style.color</p:attrName>
                                        </p:attrNameLst>
                                      </p:cBhvr>
                                      <p:tavLst>
                                        <p:tav tm="0">
                                          <p:val>
                                            <p:clrVal>
                                              <a:schemeClr val="hlink"/>
                                            </p:clrVal>
                                          </p:val>
                                        </p:tav>
                                        <p:tav tm="50000">
                                          <p:val>
                                            <p:clrVal>
                                              <a:schemeClr val="accent2"/>
                                            </p:clrVal>
                                          </p:val>
                                        </p:tav>
                                      </p:tavLst>
                                    </p:anim>
                                    <p:anim calcmode="discrete" valueType="clr">
                                      <p:cBhvr>
                                        <p:cTn id="21" dur="80"/>
                                        <p:tgtEl>
                                          <p:spTgt spid="4"/>
                                        </p:tgtEl>
                                        <p:attrNameLst>
                                          <p:attrName>fillcolor</p:attrName>
                                        </p:attrNameLst>
                                      </p:cBhvr>
                                      <p:tavLst>
                                        <p:tav tm="0">
                                          <p:val>
                                            <p:clrVal>
                                              <a:schemeClr val="hlink"/>
                                            </p:clrVal>
                                          </p:val>
                                        </p:tav>
                                        <p:tav tm="50000">
                                          <p:val>
                                            <p:clrVal>
                                              <a:schemeClr val="accent2"/>
                                            </p:clrVal>
                                          </p:val>
                                        </p:tav>
                                      </p:tavLst>
                                    </p:anim>
                                    <p:set>
                                      <p:cBhvr>
                                        <p:cTn id="22" dur="80"/>
                                        <p:tgtEl>
                                          <p:spTgt spid="4"/>
                                        </p:tgtEl>
                                        <p:attrNameLst>
                                          <p:attrName>fill.type</p:attrName>
                                        </p:attrNameLst>
                                      </p:cBhvr>
                                      <p:to>
                                        <p:strVal val="solid"/>
                                      </p:to>
                                    </p:set>
                                    <p:set>
                                      <p:cBhvr>
                                        <p:cTn id="23" dur="1" fill="hold">
                                          <p:stCondLst>
                                            <p:cond delay="7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4"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4" grpId="0"/>
      <p:bldP spid="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19E9F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CasellaDiTesto 3"/>
          <p:cNvSpPr txBox="1"/>
          <p:nvPr/>
        </p:nvSpPr>
        <p:spPr>
          <a:xfrm>
            <a:off x="5429256" y="2928934"/>
            <a:ext cx="3500462" cy="1815882"/>
          </a:xfrm>
          <a:prstGeom prst="rect">
            <a:avLst/>
          </a:prstGeom>
          <a:noFill/>
        </p:spPr>
        <p:txBody>
          <a:bodyPr wrap="square" rtlCol="0">
            <a:spAutoFit/>
          </a:bodyPr>
          <a:lstStyle/>
          <a:p>
            <a:r>
              <a:rPr lang="it-IT" sz="1400" dirty="0" smtClean="0"/>
              <a:t>Le donne spartane rimasero famose per la loro fortezza d'animo e per il loro amor di patria.Le madri, quando i figli partivano per la guerra, consegnavano loro lo scudo, ammonendo: "o con questo o su questo", significando che bisognava </a:t>
            </a:r>
          </a:p>
          <a:p>
            <a:r>
              <a:rPr lang="it-IT" sz="1400" dirty="0" smtClean="0"/>
              <a:t>ritornare vincitori con lo scudo o giacere su di esso cadaveri.</a:t>
            </a:r>
            <a:endParaRPr lang="it-IT" sz="1400" dirty="0"/>
          </a:p>
        </p:txBody>
      </p:sp>
      <p:pic>
        <p:nvPicPr>
          <p:cNvPr id="5" name="film15.avi">
            <a:hlinkClick r:id="" action="ppaction://media"/>
          </p:cNvPr>
          <p:cNvPicPr>
            <a:picLocks noRot="1" noChangeAspect="1"/>
          </p:cNvPicPr>
          <p:nvPr>
            <a:videoFile r:link="rId1"/>
          </p:nvPr>
        </p:nvPicPr>
        <p:blipFill>
          <a:blip r:embed="rId3" cstate="print"/>
          <a:stretch>
            <a:fillRect/>
          </a:stretch>
        </p:blipFill>
        <p:spPr>
          <a:xfrm>
            <a:off x="0" y="1285860"/>
            <a:ext cx="5357818" cy="5572140"/>
          </a:xfrm>
          <a:prstGeom prst="rect">
            <a:avLst/>
          </a:prstGeom>
        </p:spPr>
      </p:pic>
    </p:spTree>
  </p:cSld>
  <p:clrMapOvr>
    <a:masterClrMapping/>
  </p:clrMapOvr>
  <p:transition spd="slow" advTm="14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par>
                          <p:cTn id="16" fill="hold">
                            <p:stCondLst>
                              <p:cond delay="10040"/>
                            </p:stCondLst>
                            <p:childTnLst>
                              <p:par>
                                <p:cTn id="17" presetID="1" presetClass="mediacall" presetSubtype="0" fill="hold" nodeType="afterEffect">
                                  <p:stCondLst>
                                    <p:cond delay="0"/>
                                  </p:stCondLst>
                                  <p:childTnLst>
                                    <p:cmd type="call" cmd="playFrom(0.0)">
                                      <p:cBhvr>
                                        <p:cTn id="18" dur="59360" fill="hold"/>
                                        <p:tgtEl>
                                          <p:spTgt spid="5"/>
                                        </p:tgtEl>
                                      </p:cBhvr>
                                    </p:cmd>
                                  </p:childTnLst>
                                </p:cTn>
                              </p:par>
                            </p:childTnLst>
                          </p:cTn>
                        </p:par>
                        <p:par>
                          <p:cTn id="19" fill="hold">
                            <p:stCondLst>
                              <p:cond delay="69400"/>
                            </p:stCondLst>
                            <p:childTnLst>
                              <p:par>
                                <p:cTn id="20" presetID="2" presetClass="mediacall" presetSubtype="0" fill="hold" nodeType="afterEffect">
                                  <p:stCondLst>
                                    <p:cond delay="60000"/>
                                  </p:stCondLst>
                                  <p:childTnLst>
                                    <p:cmd type="call" cmd="togglePause">
                                      <p:cBhvr>
                                        <p:cTn id="21" dur="1" fill="hold"/>
                                        <p:tgtEl>
                                          <p:spTgt spid="5"/>
                                        </p:tgtEl>
                                      </p:cBhvr>
                                    </p:cmd>
                                  </p:childTnLst>
                                </p:cTn>
                              </p:par>
                            </p:childTnLst>
                          </p:cTn>
                        </p:par>
                        <p:par>
                          <p:cTn id="22" fill="hold">
                            <p:stCondLst>
                              <p:cond delay="129400"/>
                            </p:stCondLst>
                            <p:childTnLst>
                              <p:par>
                                <p:cTn id="23" presetID="15" presetClass="exit" presetSubtype="0" fill="hold" nodeType="afterEffect">
                                  <p:stCondLst>
                                    <p:cond delay="400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5"/>
                                        </p:tgtEl>
                                        <p:attrNameLst>
                                          <p:attrName>style.visibility</p:attrName>
                                        </p:attrNameLst>
                                      </p:cBhvr>
                                      <p:to>
                                        <p:strVal val="hidden"/>
                                      </p:to>
                                    </p:set>
                                    <p:cmd type="call" cmd="stop">
                                      <p:cBhvr>
                                        <p:cTn id="29" dur="1">
                                          <p:stCondLst>
                                            <p:cond delay="999"/>
                                          </p:stCondLst>
                                        </p:cTn>
                                        <p:tgtEl>
                                          <p:spTgt spid="5"/>
                                        </p:tgtEl>
                                      </p:cBhvr>
                                    </p:cmd>
                                  </p:childTnLst>
                                </p:cTn>
                              </p:par>
                              <p:par>
                                <p:cTn id="30" presetID="27" presetClass="exit" presetSubtype="0" fill="hold" grpId="1" nodeType="withEffect">
                                  <p:stCondLst>
                                    <p:cond delay="4000"/>
                                  </p:stCondLst>
                                  <p:iterate type="lt">
                                    <p:tmPct val="50000"/>
                                  </p:iterate>
                                  <p:childTnLst>
                                    <p:anim calcmode="discrete" valueType="clr">
                                      <p:cBhvr override="childStyle">
                                        <p:cTn id="31" dur="80"/>
                                        <p:tgtEl>
                                          <p:spTgt spid="4"/>
                                        </p:tgtEl>
                                        <p:attrNameLst>
                                          <p:attrName>style.color</p:attrName>
                                        </p:attrNameLst>
                                      </p:cBhvr>
                                      <p:tavLst>
                                        <p:tav tm="0">
                                          <p:val>
                                            <p:clrVal>
                                              <a:schemeClr val="hlink"/>
                                            </p:clrVal>
                                          </p:val>
                                        </p:tav>
                                        <p:tav tm="50000">
                                          <p:val>
                                            <p:clrVal>
                                              <a:schemeClr val="accent2"/>
                                            </p:clrVal>
                                          </p:val>
                                        </p:tav>
                                      </p:tavLst>
                                    </p:anim>
                                    <p:anim calcmode="discrete" valueType="clr">
                                      <p:cBhvr>
                                        <p:cTn id="32" dur="80"/>
                                        <p:tgtEl>
                                          <p:spTgt spid="4"/>
                                        </p:tgtEl>
                                        <p:attrNameLst>
                                          <p:attrName>fillcolor</p:attrName>
                                        </p:attrNameLst>
                                      </p:cBhvr>
                                      <p:tavLst>
                                        <p:tav tm="0">
                                          <p:val>
                                            <p:clrVal>
                                              <a:schemeClr val="hlink"/>
                                            </p:clrVal>
                                          </p:val>
                                        </p:tav>
                                        <p:tav tm="50000">
                                          <p:val>
                                            <p:clrVal>
                                              <a:schemeClr val="accent2"/>
                                            </p:clrVal>
                                          </p:val>
                                        </p:tav>
                                      </p:tavLst>
                                    </p:anim>
                                    <p:set>
                                      <p:cBhvr>
                                        <p:cTn id="33" dur="80"/>
                                        <p:tgtEl>
                                          <p:spTgt spid="4"/>
                                        </p:tgtEl>
                                        <p:attrNameLst>
                                          <p:attrName>fill.type</p:attrName>
                                        </p:attrNameLst>
                                      </p:cBhvr>
                                      <p:to>
                                        <p:strVal val="solid"/>
                                      </p:to>
                                    </p:set>
                                    <p:set>
                                      <p:cBhvr>
                                        <p:cTn id="34" dur="1" fill="hold">
                                          <p:stCondLst>
                                            <p:cond delay="7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19E9F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CasellaDiTesto 3"/>
          <p:cNvSpPr txBox="1"/>
          <p:nvPr/>
        </p:nvSpPr>
        <p:spPr>
          <a:xfrm>
            <a:off x="5214942" y="2571744"/>
            <a:ext cx="3929058" cy="2246769"/>
          </a:xfrm>
          <a:prstGeom prst="rect">
            <a:avLst/>
          </a:prstGeom>
          <a:noFill/>
        </p:spPr>
        <p:txBody>
          <a:bodyPr wrap="square" rtlCol="0">
            <a:spAutoFit/>
          </a:bodyPr>
          <a:lstStyle/>
          <a:p>
            <a:r>
              <a:rPr lang="it-IT" sz="1400" dirty="0" smtClean="0"/>
              <a:t>Nessun capolavoro di arte o di architettura  uscirono da Sparta, ma gli Spartani ebbero una forza militare che terrorizzava i nemici. Spesso, inoltre, si considera Sparta come la città greca più guerriera del suo tempo. Ciò è vero, in quanto la società spartana era una società di soldati; tuttavia Sparta fu coinvolta in un numero assai minore di guerre che non un'altra città greca desiderosa di espandersi militarmente come...</a:t>
            </a:r>
            <a:endParaRPr lang="it-IT" sz="1400" dirty="0"/>
          </a:p>
        </p:txBody>
      </p:sp>
      <p:pic>
        <p:nvPicPr>
          <p:cNvPr id="5" name="film16.avi">
            <a:hlinkClick r:id="" action="ppaction://media"/>
          </p:cNvPr>
          <p:cNvPicPr>
            <a:picLocks noRot="1" noChangeAspect="1"/>
          </p:cNvPicPr>
          <p:nvPr>
            <a:videoFile r:link="rId1"/>
          </p:nvPr>
        </p:nvPicPr>
        <p:blipFill>
          <a:blip r:embed="rId3" cstate="print"/>
          <a:stretch>
            <a:fillRect/>
          </a:stretch>
        </p:blipFill>
        <p:spPr>
          <a:xfrm>
            <a:off x="0" y="1357298"/>
            <a:ext cx="5143504" cy="5500702"/>
          </a:xfrm>
          <a:prstGeom prst="rect">
            <a:avLst/>
          </a:prstGeom>
        </p:spPr>
      </p:pic>
    </p:spTree>
  </p:cSld>
  <p:clrMapOvr>
    <a:masterClrMapping/>
  </p:clrMapOvr>
  <p:transition spd="slow" advTm="507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4"/>
                                        </p:tgtEl>
                                        <p:attrNameLst>
                                          <p:attrName>style.visibility</p:attrName>
                                        </p:attrNameLst>
                                      </p:cBhvr>
                                      <p:to>
                                        <p:strVal val="visible"/>
                                      </p:to>
                                    </p:set>
                                    <p:anim calcmode="discrete" valueType="clr">
                                      <p:cBhvr override="childStyle">
                                        <p:cTn id="1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4"/>
                                        </p:tgtEl>
                                        <p:attrNameLst>
                                          <p:attrName>fillcolor</p:attrName>
                                        </p:attrNameLst>
                                      </p:cBhvr>
                                      <p:tavLst>
                                        <p:tav tm="0">
                                          <p:val>
                                            <p:clrVal>
                                              <a:schemeClr val="accent2"/>
                                            </p:clrVal>
                                          </p:val>
                                        </p:tav>
                                        <p:tav tm="50000">
                                          <p:val>
                                            <p:clrVal>
                                              <a:schemeClr val="hlink"/>
                                            </p:clrVal>
                                          </p:val>
                                        </p:tav>
                                      </p:tavLst>
                                    </p:anim>
                                    <p:set>
                                      <p:cBhvr>
                                        <p:cTn id="12" dur="80"/>
                                        <p:tgtEl>
                                          <p:spTgt spid="4"/>
                                        </p:tgtEl>
                                        <p:attrNameLst>
                                          <p:attrName>fill.type</p:attrName>
                                        </p:attrNameLst>
                                      </p:cBhvr>
                                      <p:to>
                                        <p:strVal val="solid"/>
                                      </p:to>
                                    </p:set>
                                  </p:childTnLst>
                                </p:cTn>
                              </p:par>
                            </p:childTnLst>
                          </p:cTn>
                        </p:par>
                        <p:par>
                          <p:cTn id="13" fill="hold">
                            <p:stCondLst>
                              <p:cond delay="14440"/>
                            </p:stCondLst>
                            <p:childTnLst>
                              <p:par>
                                <p:cTn id="14" presetID="1" presetClass="mediacall" presetSubtype="0" fill="hold" nodeType="afterEffect">
                                  <p:stCondLst>
                                    <p:cond delay="0"/>
                                  </p:stCondLst>
                                  <p:childTnLst>
                                    <p:cmd type="call" cmd="playFrom(0.0)">
                                      <p:cBhvr>
                                        <p:cTn id="15" dur="230009" fill="hold"/>
                                        <p:tgtEl>
                                          <p:spTgt spid="5"/>
                                        </p:tgtEl>
                                      </p:cBhvr>
                                    </p:cmd>
                                  </p:childTnLst>
                                </p:cTn>
                              </p:par>
                            </p:childTnLst>
                          </p:cTn>
                        </p:par>
                        <p:par>
                          <p:cTn id="16" fill="hold">
                            <p:stCondLst>
                              <p:cond delay="260560"/>
                            </p:stCondLst>
                            <p:childTnLst>
                              <p:par>
                                <p:cTn id="17" presetID="2" presetClass="mediacall" presetSubtype="0" fill="hold" nodeType="afterEffect">
                                  <p:stCondLst>
                                    <p:cond delay="231000"/>
                                  </p:stCondLst>
                                  <p:childTnLst>
                                    <p:cmd type="call" cmd="togglePause">
                                      <p:cBhvr>
                                        <p:cTn id="18" dur="1" fill="hold"/>
                                        <p:tgtEl>
                                          <p:spTgt spid="5"/>
                                        </p:tgtEl>
                                      </p:cBhvr>
                                    </p:cmd>
                                  </p:childTnLst>
                                </p:cTn>
                              </p:par>
                            </p:childTnLst>
                          </p:cTn>
                        </p:par>
                        <p:par>
                          <p:cTn id="19" fill="hold">
                            <p:stCondLst>
                              <p:cond delay="491560"/>
                            </p:stCondLst>
                            <p:childTnLst>
                              <p:par>
                                <p:cTn id="20" presetID="27" presetClass="exit" presetSubtype="0" fill="hold" grpId="2" nodeType="afterEffect">
                                  <p:stCondLst>
                                    <p:cond delay="3000"/>
                                  </p:stCondLst>
                                  <p:iterate type="lt">
                                    <p:tmPct val="50000"/>
                                  </p:iterate>
                                  <p:childTnLst>
                                    <p:anim calcmode="discrete" valueType="clr">
                                      <p:cBhvr override="childStyle">
                                        <p:cTn id="21" dur="80"/>
                                        <p:tgtEl>
                                          <p:spTgt spid="4"/>
                                        </p:tgtEl>
                                        <p:attrNameLst>
                                          <p:attrName>style.color</p:attrName>
                                        </p:attrNameLst>
                                      </p:cBhvr>
                                      <p:tavLst>
                                        <p:tav tm="0">
                                          <p:val>
                                            <p:clrVal>
                                              <a:schemeClr val="hlink"/>
                                            </p:clrVal>
                                          </p:val>
                                        </p:tav>
                                        <p:tav tm="50000">
                                          <p:val>
                                            <p:clrVal>
                                              <a:schemeClr val="accent2"/>
                                            </p:clrVal>
                                          </p:val>
                                        </p:tav>
                                      </p:tavLst>
                                    </p:anim>
                                    <p:anim calcmode="discrete" valueType="clr">
                                      <p:cBhvr>
                                        <p:cTn id="22" dur="80"/>
                                        <p:tgtEl>
                                          <p:spTgt spid="4"/>
                                        </p:tgtEl>
                                        <p:attrNameLst>
                                          <p:attrName>fillcolor</p:attrName>
                                        </p:attrNameLst>
                                      </p:cBhvr>
                                      <p:tavLst>
                                        <p:tav tm="0">
                                          <p:val>
                                            <p:clrVal>
                                              <a:schemeClr val="hlink"/>
                                            </p:clrVal>
                                          </p:val>
                                        </p:tav>
                                        <p:tav tm="50000">
                                          <p:val>
                                            <p:clrVal>
                                              <a:schemeClr val="accent2"/>
                                            </p:clrVal>
                                          </p:val>
                                        </p:tav>
                                      </p:tavLst>
                                    </p:anim>
                                    <p:set>
                                      <p:cBhvr>
                                        <p:cTn id="23" dur="80"/>
                                        <p:tgtEl>
                                          <p:spTgt spid="4"/>
                                        </p:tgtEl>
                                        <p:attrNameLst>
                                          <p:attrName>fill.type</p:attrName>
                                        </p:attrNameLst>
                                      </p:cBhvr>
                                      <p:to>
                                        <p:strVal val="solid"/>
                                      </p:to>
                                    </p:set>
                                    <p:set>
                                      <p:cBhvr>
                                        <p:cTn id="24" dur="1" fill="hold">
                                          <p:stCondLst>
                                            <p:cond delay="79"/>
                                          </p:stCondLst>
                                        </p:cTn>
                                        <p:tgtEl>
                                          <p:spTgt spid="4"/>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5"/>
                                        </p:tgtEl>
                                      </p:cBhvr>
                                    </p:animEffect>
                                    <p:set>
                                      <p:cBhvr>
                                        <p:cTn id="27" dur="1" fill="hold">
                                          <p:stCondLst>
                                            <p:cond delay="499"/>
                                          </p:stCondLst>
                                        </p:cTn>
                                        <p:tgtEl>
                                          <p:spTgt spid="5"/>
                                        </p:tgtEl>
                                        <p:attrNameLst>
                                          <p:attrName>style.visibility</p:attrName>
                                        </p:attrNameLst>
                                      </p:cBhvr>
                                      <p:to>
                                        <p:strVal val="hidden"/>
                                      </p:to>
                                    </p:set>
                                    <p:cmd type="call" cmd="stop">
                                      <p:cBhvr>
                                        <p:cTn id="28" dur="1">
                                          <p:stCondLst>
                                            <p:cond delay="499"/>
                                          </p:stCondLst>
                                        </p:cTn>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4" grpId="0"/>
      <p:bldP spid="4"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2BF5FF"/>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6000760" y="2571744"/>
            <a:ext cx="3143240" cy="3539430"/>
          </a:xfrm>
          <a:prstGeom prst="rect">
            <a:avLst/>
          </a:prstGeom>
          <a:noFill/>
        </p:spPr>
        <p:txBody>
          <a:bodyPr wrap="square" rtlCol="0">
            <a:spAutoFit/>
          </a:bodyPr>
          <a:lstStyle/>
          <a:p>
            <a:r>
              <a:rPr lang="it-IT" sz="1400" dirty="0" smtClean="0"/>
              <a:t>Fine del VII secolo a.C. L'organizzazione dei Greci del continente ha inaugurato un periodo di stabilità, di ricchezza, di ulteriore espansione della popolazione e di esperimenti sociali ed economici che hanno fatto della Grecia una grande potenza  nel Mediterraneo. </a:t>
            </a:r>
          </a:p>
          <a:p>
            <a:endParaRPr lang="it-IT" sz="1400" dirty="0" smtClean="0"/>
          </a:p>
          <a:p>
            <a:r>
              <a:rPr lang="it-IT" sz="1400" dirty="0" smtClean="0"/>
              <a:t>La maggiore complessità dell'ideale educativo e la maggiore diffusione dell'educazione,unite alla complicazione della vita economica e politica, provocano la nascita di un'istituzione specificamente educativa: cioè della scuola.</a:t>
            </a:r>
            <a:endParaRPr lang="it-IT" sz="1400" dirty="0"/>
          </a:p>
        </p:txBody>
      </p:sp>
      <p:pic>
        <p:nvPicPr>
          <p:cNvPr id="5" name="Immagine 4" descr="foto1.jpg"/>
          <p:cNvPicPr>
            <a:picLocks noChangeAspect="1"/>
          </p:cNvPicPr>
          <p:nvPr/>
        </p:nvPicPr>
        <p:blipFill>
          <a:blip r:embed="rId3" cstate="print"/>
          <a:stretch>
            <a:fillRect/>
          </a:stretch>
        </p:blipFill>
        <p:spPr>
          <a:xfrm>
            <a:off x="642910" y="1714488"/>
            <a:ext cx="5000660" cy="4572000"/>
          </a:xfrm>
          <a:prstGeom prst="rect">
            <a:avLst/>
          </a:prstGeom>
        </p:spPr>
      </p:pic>
      <p:pic>
        <p:nvPicPr>
          <p:cNvPr id="6" name="Rallia_Hristidou_-Ego_Gia_Sena.mp3">
            <a:hlinkClick r:id="" action="ppaction://media"/>
          </p:cNvPr>
          <p:cNvPicPr>
            <a:picLocks noRot="1" noChangeAspect="1"/>
          </p:cNvPicPr>
          <p:nvPr>
            <a:audioFile r:link="rId1"/>
          </p:nvPr>
        </p:nvPicPr>
        <p:blipFill>
          <a:blip r:embed="rId4" cstate="print"/>
          <a:stretch>
            <a:fillRect/>
          </a:stretch>
        </p:blipFill>
        <p:spPr>
          <a:xfrm>
            <a:off x="8501090" y="785794"/>
            <a:ext cx="285752" cy="285752"/>
          </a:xfrm>
          <a:prstGeom prst="rect">
            <a:avLst/>
          </a:prstGeom>
        </p:spPr>
      </p:pic>
    </p:spTree>
  </p:cSld>
  <p:clrMapOvr>
    <a:masterClrMapping/>
  </p:clrMapOvr>
  <p:transition spd="slow" advTm="39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3"/>
                                        </p:tgtEl>
                                        <p:attrNameLst>
                                          <p:attrName>style.visibility</p:attrName>
                                        </p:attrNameLst>
                                      </p:cBhvr>
                                      <p:to>
                                        <p:strVal val="visible"/>
                                      </p:to>
                                    </p:set>
                                    <p:anim calcmode="discrete" valueType="clr">
                                      <p:cBhvr override="childStyle">
                                        <p:cTn id="9"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3"/>
                                        </p:tgtEl>
                                        <p:attrNameLst>
                                          <p:attrName>fillcolor</p:attrName>
                                        </p:attrNameLst>
                                      </p:cBhvr>
                                      <p:tavLst>
                                        <p:tav tm="0">
                                          <p:val>
                                            <p:clrVal>
                                              <a:schemeClr val="accent2"/>
                                            </p:clrVal>
                                          </p:val>
                                        </p:tav>
                                        <p:tav tm="50000">
                                          <p:val>
                                            <p:clrVal>
                                              <a:schemeClr val="hlink"/>
                                            </p:clrVal>
                                          </p:val>
                                        </p:tav>
                                      </p:tavLst>
                                    </p:anim>
                                    <p:set>
                                      <p:cBhvr>
                                        <p:cTn id="11" dur="80"/>
                                        <p:tgtEl>
                                          <p:spTgt spid="3"/>
                                        </p:tgtEl>
                                        <p:attrNameLst>
                                          <p:attrName>fill.type</p:attrName>
                                        </p:attrNameLst>
                                      </p:cBhvr>
                                      <p:to>
                                        <p:strVal val="solid"/>
                                      </p:to>
                                    </p:set>
                                  </p:childTnLst>
                                </p:cTn>
                              </p:par>
                              <p:par>
                                <p:cTn id="12" presetID="4"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par>
                          <p:cTn id="15" fill="hold">
                            <p:stCondLst>
                              <p:cond delay="17200"/>
                            </p:stCondLst>
                            <p:childTnLst>
                              <p:par>
                                <p:cTn id="16" presetID="27" presetClass="exit" presetSubtype="0" fill="hold" grpId="2" nodeType="afterEffect">
                                  <p:stCondLst>
                                    <p:cond delay="4000"/>
                                  </p:stCondLst>
                                  <p:iterate type="lt">
                                    <p:tmPct val="50000"/>
                                  </p:iterate>
                                  <p:childTnLst>
                                    <p:anim calcmode="discrete" valueType="clr">
                                      <p:cBhvr override="childStyle">
                                        <p:cTn id="17" dur="80"/>
                                        <p:tgtEl>
                                          <p:spTgt spid="3"/>
                                        </p:tgtEl>
                                        <p:attrNameLst>
                                          <p:attrName>style.color</p:attrName>
                                        </p:attrNameLst>
                                      </p:cBhvr>
                                      <p:tavLst>
                                        <p:tav tm="0">
                                          <p:val>
                                            <p:clrVal>
                                              <a:schemeClr val="hlink"/>
                                            </p:clrVal>
                                          </p:val>
                                        </p:tav>
                                        <p:tav tm="50000">
                                          <p:val>
                                            <p:clrVal>
                                              <a:schemeClr val="accent2"/>
                                            </p:clrVal>
                                          </p:val>
                                        </p:tav>
                                      </p:tavLst>
                                    </p:anim>
                                    <p:anim calcmode="discrete" valueType="clr">
                                      <p:cBhvr>
                                        <p:cTn id="18" dur="80"/>
                                        <p:tgtEl>
                                          <p:spTgt spid="3"/>
                                        </p:tgtEl>
                                        <p:attrNameLst>
                                          <p:attrName>fillcolor</p:attrName>
                                        </p:attrNameLst>
                                      </p:cBhvr>
                                      <p:tavLst>
                                        <p:tav tm="0">
                                          <p:val>
                                            <p:clrVal>
                                              <a:schemeClr val="hlink"/>
                                            </p:clrVal>
                                          </p:val>
                                        </p:tav>
                                        <p:tav tm="50000">
                                          <p:val>
                                            <p:clrVal>
                                              <a:schemeClr val="accent2"/>
                                            </p:clrVal>
                                          </p:val>
                                        </p:tav>
                                      </p:tavLst>
                                    </p:anim>
                                    <p:set>
                                      <p:cBhvr>
                                        <p:cTn id="19" dur="80"/>
                                        <p:tgtEl>
                                          <p:spTgt spid="3"/>
                                        </p:tgtEl>
                                        <p:attrNameLst>
                                          <p:attrName>fill.type</p:attrName>
                                        </p:attrNameLst>
                                      </p:cBhvr>
                                      <p:to>
                                        <p:strVal val="solid"/>
                                      </p:to>
                                    </p:set>
                                    <p:set>
                                      <p:cBhvr>
                                        <p:cTn id="20" dur="1" fill="hold">
                                          <p:stCondLst>
                                            <p:cond delay="79"/>
                                          </p:stCondLst>
                                        </p:cTn>
                                        <p:tgtEl>
                                          <p:spTgt spid="3"/>
                                        </p:tgtEl>
                                        <p:attrNameLst>
                                          <p:attrName>style.visibility</p:attrName>
                                        </p:attrNameLst>
                                      </p:cBhvr>
                                      <p:to>
                                        <p:strVal val="hidden"/>
                                      </p:to>
                                    </p:set>
                                  </p:childTnLst>
                                </p:cTn>
                              </p:par>
                              <p:par>
                                <p:cTn id="21" presetID="4" presetClass="exit" presetSubtype="16" fill="hold" nodeType="withEffect">
                                  <p:stCondLst>
                                    <p:cond delay="500"/>
                                  </p:stCondLst>
                                  <p:childTnLst>
                                    <p:animEffect transition="out" filter="box(in)">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4"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0"/>
      <p:bldP spid="3"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3EDE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2" name="Ovale 1"/>
          <p:cNvSpPr/>
          <p:nvPr/>
        </p:nvSpPr>
        <p:spPr>
          <a:xfrm>
            <a:off x="1714480" y="1142984"/>
            <a:ext cx="5929354" cy="2571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3857620" y="1500174"/>
            <a:ext cx="1714512" cy="769441"/>
          </a:xfrm>
          <a:prstGeom prst="rect">
            <a:avLst/>
          </a:prstGeom>
          <a:noFill/>
        </p:spPr>
        <p:txBody>
          <a:bodyPr wrap="square" rtlCol="0">
            <a:spAutoFit/>
          </a:bodyPr>
          <a:lstStyle/>
          <a:p>
            <a:r>
              <a:rPr lang="it-IT" sz="4400" dirty="0" smtClean="0">
                <a:solidFill>
                  <a:schemeClr val="bg1"/>
                </a:solidFill>
              </a:rPr>
              <a:t>Atene</a:t>
            </a:r>
            <a:endParaRPr lang="it-IT" sz="4400" dirty="0">
              <a:solidFill>
                <a:schemeClr val="bg1"/>
              </a:solidFill>
            </a:endParaRPr>
          </a:p>
        </p:txBody>
      </p:sp>
      <p:sp>
        <p:nvSpPr>
          <p:cNvPr id="4" name="CasellaDiTesto 3"/>
          <p:cNvSpPr txBox="1"/>
          <p:nvPr/>
        </p:nvSpPr>
        <p:spPr>
          <a:xfrm>
            <a:off x="3857620" y="2714620"/>
            <a:ext cx="1714512" cy="369332"/>
          </a:xfrm>
          <a:prstGeom prst="rect">
            <a:avLst/>
          </a:prstGeom>
          <a:noFill/>
        </p:spPr>
        <p:txBody>
          <a:bodyPr wrap="square" rtlCol="0">
            <a:spAutoFit/>
          </a:bodyPr>
          <a:lstStyle/>
          <a:p>
            <a:r>
              <a:rPr lang="it-IT" dirty="0" smtClean="0">
                <a:solidFill>
                  <a:schemeClr val="bg1"/>
                </a:solidFill>
              </a:rPr>
              <a:t>Citta dell’arte</a:t>
            </a:r>
            <a:endParaRPr lang="it-IT" dirty="0">
              <a:solidFill>
                <a:schemeClr val="bg1"/>
              </a:solidFill>
            </a:endParaRPr>
          </a:p>
        </p:txBody>
      </p:sp>
    </p:spTree>
  </p:cSld>
  <p:clrMapOvr>
    <a:masterClrMapping/>
  </p:clrMapOvr>
  <p:transition spd="slow" advTm="17000">
    <p:wheel spokes="8"/>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8" presetClass="entr" presetSubtype="0" accel="50000" fill="hold" grpId="0" nodeType="withEffect">
                                  <p:stCondLst>
                                    <p:cond delay="0"/>
                                  </p:stCondLst>
                                  <p:iterate type="lt">
                                    <p:tmPct val="50000"/>
                                  </p:iterate>
                                  <p:childTnLst>
                                    <p:set>
                                      <p:cBhvr>
                                        <p:cTn id="14" dur="1" fill="hold">
                                          <p:stCondLst>
                                            <p:cond delay="0"/>
                                          </p:stCondLst>
                                        </p:cTn>
                                        <p:tgtEl>
                                          <p:spTgt spid="3"/>
                                        </p:tgtEl>
                                        <p:attrNameLst>
                                          <p:attrName>style.visibility</p:attrName>
                                        </p:attrNameLst>
                                      </p:cBhvr>
                                      <p:to>
                                        <p:strVal val="visible"/>
                                      </p:to>
                                    </p:set>
                                    <p:set>
                                      <p:cBhvr>
                                        <p:cTn id="15" dur="455" fill="hold">
                                          <p:stCondLst>
                                            <p:cond delay="0"/>
                                          </p:stCondLst>
                                        </p:cTn>
                                        <p:tgtEl>
                                          <p:spTgt spid="3"/>
                                        </p:tgtEl>
                                        <p:attrNameLst>
                                          <p:attrName>style.rotation</p:attrName>
                                        </p:attrNameLst>
                                      </p:cBhvr>
                                      <p:to>
                                        <p:strVal val="-45.0"/>
                                      </p:to>
                                    </p:set>
                                    <p:anim calcmode="lin" valueType="num">
                                      <p:cBhvr>
                                        <p:cTn id="16"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455" fill="hold">
                                          <p:stCondLst>
                                            <p:cond delay="0"/>
                                          </p:stCondLst>
                                        </p:cTn>
                                        <p:tgtEl>
                                          <p:spTgt spid="4"/>
                                        </p:tgtEl>
                                        <p:attrNameLst>
                                          <p:attrName>style.rotation</p:attrName>
                                        </p:attrNameLst>
                                      </p:cBhvr>
                                      <p:to>
                                        <p:strVal val="-45.0"/>
                                      </p:to>
                                    </p:set>
                                    <p:anim calcmode="lin" valueType="num">
                                      <p:cBhvr>
                                        <p:cTn id="23"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7500"/>
                            </p:stCondLst>
                            <p:childTnLst>
                              <p:par>
                                <p:cTn id="28" presetID="34" presetClass="emph" presetSubtype="0" fill="hold" grpId="1" nodeType="afterEffect">
                                  <p:stCondLst>
                                    <p:cond delay="0"/>
                                  </p:stCondLst>
                                  <p:iterate type="lt">
                                    <p:tmPct val="10000"/>
                                  </p:iterate>
                                  <p:childTnLst>
                                    <p:animMotion origin="layout" path="M 0.0 0.0 L 0.0 -0.07213" pathEditMode="relative" ptsTypes="">
                                      <p:cBhvr>
                                        <p:cTn id="29" dur="250" accel="50000" decel="50000" autoRev="1" fill="hold">
                                          <p:stCondLst>
                                            <p:cond delay="0"/>
                                          </p:stCondLst>
                                        </p:cTn>
                                        <p:tgtEl>
                                          <p:spTgt spid="3"/>
                                        </p:tgtEl>
                                        <p:attrNameLst>
                                          <p:attrName>ppt_x</p:attrName>
                                          <p:attrName>ppt_y</p:attrName>
                                        </p:attrNameLst>
                                      </p:cBhvr>
                                    </p:animMotion>
                                    <p:animRot by="1500000">
                                      <p:cBhvr>
                                        <p:cTn id="30" dur="125" fill="hold">
                                          <p:stCondLst>
                                            <p:cond delay="0"/>
                                          </p:stCondLst>
                                        </p:cTn>
                                        <p:tgtEl>
                                          <p:spTgt spid="3"/>
                                        </p:tgtEl>
                                        <p:attrNameLst>
                                          <p:attrName>r</p:attrName>
                                        </p:attrNameLst>
                                      </p:cBhvr>
                                    </p:animRot>
                                    <p:animRot by="-1500000">
                                      <p:cBhvr>
                                        <p:cTn id="31" dur="125" fill="hold">
                                          <p:stCondLst>
                                            <p:cond delay="125"/>
                                          </p:stCondLst>
                                        </p:cTn>
                                        <p:tgtEl>
                                          <p:spTgt spid="3"/>
                                        </p:tgtEl>
                                        <p:attrNameLst>
                                          <p:attrName>r</p:attrName>
                                        </p:attrNameLst>
                                      </p:cBhvr>
                                    </p:animRot>
                                    <p:animRot by="-1500000">
                                      <p:cBhvr>
                                        <p:cTn id="32" dur="125" fill="hold">
                                          <p:stCondLst>
                                            <p:cond delay="250"/>
                                          </p:stCondLst>
                                        </p:cTn>
                                        <p:tgtEl>
                                          <p:spTgt spid="3"/>
                                        </p:tgtEl>
                                        <p:attrNameLst>
                                          <p:attrName>r</p:attrName>
                                        </p:attrNameLst>
                                      </p:cBhvr>
                                    </p:animRot>
                                    <p:animRot by="1500000">
                                      <p:cBhvr>
                                        <p:cTn id="33" dur="125" fill="hold">
                                          <p:stCondLst>
                                            <p:cond delay="375"/>
                                          </p:stCondLst>
                                        </p:cTn>
                                        <p:tgtEl>
                                          <p:spTgt spid="3"/>
                                        </p:tgtEl>
                                        <p:attrNameLst>
                                          <p:attrName>r</p:attrName>
                                        </p:attrNameLst>
                                      </p:cBhvr>
                                    </p:animRot>
                                  </p:childTnLst>
                                </p:cTn>
                              </p:par>
                              <p:par>
                                <p:cTn id="34" presetID="34" presetClass="emph" presetSubtype="0" fill="hold" grpId="1" nodeType="withEffect">
                                  <p:stCondLst>
                                    <p:cond delay="0"/>
                                  </p:stCondLst>
                                  <p:iterate type="lt">
                                    <p:tmPct val="10000"/>
                                  </p:iterate>
                                  <p:childTnLst>
                                    <p:animMotion origin="layout" path="M 0.0 0.0 L 0.0 -0.07213" pathEditMode="relative" ptsTypes="">
                                      <p:cBhvr>
                                        <p:cTn id="35" dur="250" accel="50000" decel="50000" autoRev="1" fill="hold">
                                          <p:stCondLst>
                                            <p:cond delay="0"/>
                                          </p:stCondLst>
                                        </p:cTn>
                                        <p:tgtEl>
                                          <p:spTgt spid="4"/>
                                        </p:tgtEl>
                                        <p:attrNameLst>
                                          <p:attrName>ppt_x</p:attrName>
                                          <p:attrName>ppt_y</p:attrName>
                                        </p:attrNameLst>
                                      </p:cBhvr>
                                    </p:animMotion>
                                    <p:animRot by="1500000">
                                      <p:cBhvr>
                                        <p:cTn id="36" dur="125" fill="hold">
                                          <p:stCondLst>
                                            <p:cond delay="0"/>
                                          </p:stCondLst>
                                        </p:cTn>
                                        <p:tgtEl>
                                          <p:spTgt spid="4"/>
                                        </p:tgtEl>
                                        <p:attrNameLst>
                                          <p:attrName>r</p:attrName>
                                        </p:attrNameLst>
                                      </p:cBhvr>
                                    </p:animRot>
                                    <p:animRot by="-1500000">
                                      <p:cBhvr>
                                        <p:cTn id="37" dur="125" fill="hold">
                                          <p:stCondLst>
                                            <p:cond delay="125"/>
                                          </p:stCondLst>
                                        </p:cTn>
                                        <p:tgtEl>
                                          <p:spTgt spid="4"/>
                                        </p:tgtEl>
                                        <p:attrNameLst>
                                          <p:attrName>r</p:attrName>
                                        </p:attrNameLst>
                                      </p:cBhvr>
                                    </p:animRot>
                                    <p:animRot by="-1500000">
                                      <p:cBhvr>
                                        <p:cTn id="38" dur="125" fill="hold">
                                          <p:stCondLst>
                                            <p:cond delay="250"/>
                                          </p:stCondLst>
                                        </p:cTn>
                                        <p:tgtEl>
                                          <p:spTgt spid="4"/>
                                        </p:tgtEl>
                                        <p:attrNameLst>
                                          <p:attrName>r</p:attrName>
                                        </p:attrNameLst>
                                      </p:cBhvr>
                                    </p:animRot>
                                    <p:animRot by="1500000">
                                      <p:cBhvr>
                                        <p:cTn id="39" dur="125" fill="hold">
                                          <p:stCondLst>
                                            <p:cond delay="375"/>
                                          </p:stCondLst>
                                        </p:cTn>
                                        <p:tgtEl>
                                          <p:spTgt spid="4"/>
                                        </p:tgtEl>
                                        <p:attrNameLst>
                                          <p:attrName>r</p:attrName>
                                        </p:attrNameLst>
                                      </p:cBhvr>
                                    </p:animRot>
                                  </p:childTnLst>
                                </p:cTn>
                              </p:par>
                            </p:childTnLst>
                          </p:cTn>
                        </p:par>
                        <p:par>
                          <p:cTn id="40" fill="hold">
                            <p:stCondLst>
                              <p:cond delay="8650"/>
                            </p:stCondLst>
                            <p:childTnLst>
                              <p:par>
                                <p:cTn id="41" presetID="30" presetClass="exit" presetSubtype="0" fill="hold" grpId="1" nodeType="afterEffect">
                                  <p:stCondLst>
                                    <p:cond delay="1000"/>
                                  </p:stCondLst>
                                  <p:childTnLst>
                                    <p:animEffect transition="out" filter="fade">
                                      <p:cBhvr>
                                        <p:cTn id="42" dur="800" accel="100000">
                                          <p:stCondLst>
                                            <p:cond delay="200"/>
                                          </p:stCondLst>
                                        </p:cTn>
                                        <p:tgtEl>
                                          <p:spTgt spid="2"/>
                                        </p:tgtEl>
                                      </p:cBhvr>
                                    </p:animEffect>
                                    <p:anim calcmode="lin" valueType="num">
                                      <p:cBhvr>
                                        <p:cTn id="43" dur="800" accel="100000">
                                          <p:stCondLst>
                                            <p:cond delay="200"/>
                                          </p:stCondLst>
                                        </p:cTn>
                                        <p:tgtEl>
                                          <p:spTgt spid="2"/>
                                        </p:tgtEl>
                                        <p:attrNameLst>
                                          <p:attrName>style.rotation</p:attrName>
                                        </p:attrNameLst>
                                      </p:cBhvr>
                                      <p:tavLst>
                                        <p:tav tm="0">
                                          <p:val>
                                            <p:fltVal val="0"/>
                                          </p:val>
                                        </p:tav>
                                        <p:tav tm="100000">
                                          <p:val>
                                            <p:fltVal val="-90"/>
                                          </p:val>
                                        </p:tav>
                                      </p:tavLst>
                                    </p:anim>
                                    <p:anim calcmode="lin" valueType="num">
                                      <p:cBhvr>
                                        <p:cTn id="44" dur="200" decel="100000"/>
                                        <p:tgtEl>
                                          <p:spTgt spid="2"/>
                                        </p:tgtEl>
                                        <p:attrNameLst>
                                          <p:attrName>ppt_x</p:attrName>
                                        </p:attrNameLst>
                                      </p:cBhvr>
                                      <p:tavLst>
                                        <p:tav tm="0">
                                          <p:val>
                                            <p:strVal val="ppt_x"/>
                                          </p:val>
                                        </p:tav>
                                        <p:tav tm="100000">
                                          <p:val>
                                            <p:strVal val="ppt_x-0.05"/>
                                          </p:val>
                                        </p:tav>
                                      </p:tavLst>
                                    </p:anim>
                                    <p:anim calcmode="lin" valueType="num">
                                      <p:cBhvr>
                                        <p:cTn id="45" dur="200" decel="100000"/>
                                        <p:tgtEl>
                                          <p:spTgt spid="2"/>
                                        </p:tgtEl>
                                        <p:attrNameLst>
                                          <p:attrName>ppt_y</p:attrName>
                                        </p:attrNameLst>
                                      </p:cBhvr>
                                      <p:tavLst>
                                        <p:tav tm="0">
                                          <p:val>
                                            <p:strVal val="ppt_y"/>
                                          </p:val>
                                        </p:tav>
                                        <p:tav tm="100000">
                                          <p:val>
                                            <p:strVal val="ppt_y+0.1"/>
                                          </p:val>
                                        </p:tav>
                                      </p:tavLst>
                                    </p:anim>
                                    <p:anim calcmode="lin" valueType="num">
                                      <p:cBhvr>
                                        <p:cTn id="46"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47" dur="800" accel="100000">
                                          <p:stCondLst>
                                            <p:cond delay="200"/>
                                          </p:stCondLst>
                                        </p:cTn>
                                        <p:tgtEl>
                                          <p:spTgt spid="2"/>
                                        </p:tgtEl>
                                        <p:attrNameLst>
                                          <p:attrName>ppt_y</p:attrName>
                                        </p:attrNameLst>
                                      </p:cBhvr>
                                      <p:tavLst>
                                        <p:tav tm="0">
                                          <p:val>
                                            <p:strVal val="ppt_y"/>
                                          </p:val>
                                        </p:tav>
                                        <p:tav tm="100000">
                                          <p:val>
                                            <p:strVal val="ppt_y-0.4-0.1"/>
                                          </p:val>
                                        </p:tav>
                                      </p:tavLst>
                                    </p:anim>
                                    <p:set>
                                      <p:cBhvr>
                                        <p:cTn id="48" dur="1" fill="hold">
                                          <p:stCondLst>
                                            <p:cond delay="999"/>
                                          </p:stCondLst>
                                        </p:cTn>
                                        <p:tgtEl>
                                          <p:spTgt spid="2"/>
                                        </p:tgtEl>
                                        <p:attrNameLst>
                                          <p:attrName>style.visibility</p:attrName>
                                        </p:attrNameLst>
                                      </p:cBhvr>
                                      <p:to>
                                        <p:strVal val="hidden"/>
                                      </p:to>
                                    </p:set>
                                  </p:childTnLst>
                                </p:cTn>
                              </p:par>
                              <p:par>
                                <p:cTn id="49" presetID="38" presetClass="exit" presetSubtype="0" accel="50000" fill="hold" grpId="2" nodeType="withEffect">
                                  <p:stCondLst>
                                    <p:cond delay="1000"/>
                                  </p:stCondLst>
                                  <p:iterate type="lt">
                                    <p:tmPct val="50000"/>
                                  </p:iterate>
                                  <p:childTnLst>
                                    <p:anim calcmode="lin" valueType="num">
                                      <p:cBhvr>
                                        <p:cTn id="50" dur="1000">
                                          <p:stCondLst>
                                            <p:cond delay="0"/>
                                          </p:stCondLst>
                                        </p:cTn>
                                        <p:tgtEl>
                                          <p:spTgt spid="3"/>
                                        </p:tgtEl>
                                        <p:attrNameLst>
                                          <p:attrName>style.rotation</p:attrName>
                                        </p:attrNameLst>
                                      </p:cBhvr>
                                      <p:tavLst>
                                        <p:tav tm="0">
                                          <p:val>
                                            <p:fltVal val="0"/>
                                          </p:val>
                                        </p:tav>
                                        <p:tav tm="100000">
                                          <p:val>
                                            <p:fltVal val="45"/>
                                          </p:val>
                                        </p:tav>
                                      </p:tavLst>
                                    </p:anim>
                                    <p:anim calcmode="lin" valueType="num">
                                      <p:cBhvr>
                                        <p:cTn id="51" dur="1000">
                                          <p:stCondLst>
                                            <p:cond delay="0"/>
                                          </p:stCondLst>
                                        </p:cTn>
                                        <p:tgtEl>
                                          <p:spTgt spid="3"/>
                                        </p:tgtEl>
                                        <p:attrNameLst>
                                          <p:attrName>ppt_y</p:attrName>
                                        </p:attrNameLst>
                                      </p:cBhvr>
                                      <p:tavLst>
                                        <p:tav tm="0">
                                          <p:val>
                                            <p:strVal val="ppt_y"/>
                                          </p:val>
                                        </p:tav>
                                        <p:tav tm="100000">
                                          <p:val>
                                            <p:strVal val="ppt_y+1"/>
                                          </p:val>
                                        </p:tav>
                                      </p:tavLst>
                                    </p:anim>
                                    <p:set>
                                      <p:cBhvr>
                                        <p:cTn id="52" dur="1" fill="hold">
                                          <p:stCondLst>
                                            <p:cond delay="999"/>
                                          </p:stCondLst>
                                        </p:cTn>
                                        <p:tgtEl>
                                          <p:spTgt spid="3"/>
                                        </p:tgtEl>
                                        <p:attrNameLst>
                                          <p:attrName>style.visibility</p:attrName>
                                        </p:attrNameLst>
                                      </p:cBhvr>
                                      <p:to>
                                        <p:strVal val="hidden"/>
                                      </p:to>
                                    </p:set>
                                  </p:childTnLst>
                                </p:cTn>
                              </p:par>
                              <p:par>
                                <p:cTn id="53" presetID="38" presetClass="exit" presetSubtype="0" accel="50000" fill="hold" grpId="2" nodeType="withEffect">
                                  <p:stCondLst>
                                    <p:cond delay="0"/>
                                  </p:stCondLst>
                                  <p:iterate type="lt">
                                    <p:tmPct val="50000"/>
                                  </p:iterate>
                                  <p:childTnLst>
                                    <p:anim calcmode="lin" valueType="num">
                                      <p:cBhvr>
                                        <p:cTn id="54" dur="1000">
                                          <p:stCondLst>
                                            <p:cond delay="0"/>
                                          </p:stCondLst>
                                        </p:cTn>
                                        <p:tgtEl>
                                          <p:spTgt spid="4"/>
                                        </p:tgtEl>
                                        <p:attrNameLst>
                                          <p:attrName>style.rotation</p:attrName>
                                        </p:attrNameLst>
                                      </p:cBhvr>
                                      <p:tavLst>
                                        <p:tav tm="0">
                                          <p:val>
                                            <p:fltVal val="0"/>
                                          </p:val>
                                        </p:tav>
                                        <p:tav tm="100000">
                                          <p:val>
                                            <p:fltVal val="45"/>
                                          </p:val>
                                        </p:tav>
                                      </p:tavLst>
                                    </p:anim>
                                    <p:anim calcmode="lin" valueType="num">
                                      <p:cBhvr>
                                        <p:cTn id="55" dur="1000">
                                          <p:stCondLst>
                                            <p:cond delay="0"/>
                                          </p:stCondLst>
                                        </p:cTn>
                                        <p:tgtEl>
                                          <p:spTgt spid="4"/>
                                        </p:tgtEl>
                                        <p:attrNameLst>
                                          <p:attrName>ppt_y</p:attrName>
                                        </p:attrNameLst>
                                      </p:cBhvr>
                                      <p:tavLst>
                                        <p:tav tm="0">
                                          <p:val>
                                            <p:strVal val="ppt_y"/>
                                          </p:val>
                                        </p:tav>
                                        <p:tav tm="100000">
                                          <p:val>
                                            <p:strVal val="ppt_y+1"/>
                                          </p:val>
                                        </p:tav>
                                      </p:tavLst>
                                    </p:anim>
                                    <p:set>
                                      <p:cBhvr>
                                        <p:cTn id="5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3" grpId="2"/>
      <p:bldP spid="4" grpId="0"/>
      <p:bldP spid="4" grpId="1"/>
      <p:bldP spid="4" grpId="2"/>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3EDE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5929322" y="2143116"/>
            <a:ext cx="2928958" cy="2893100"/>
          </a:xfrm>
          <a:prstGeom prst="rect">
            <a:avLst/>
          </a:prstGeom>
          <a:noFill/>
        </p:spPr>
        <p:txBody>
          <a:bodyPr wrap="square" rtlCol="0">
            <a:spAutoFit/>
          </a:bodyPr>
          <a:lstStyle/>
          <a:p>
            <a:r>
              <a:rPr lang="it-IT" sz="1400" dirty="0" smtClean="0"/>
              <a:t>Atene viene da sempre associata alla democrazia e al massimo sviluppo artistico e intellettuale della Grecia. Molte delle invenzioni del pensiero dovute ai Greci sono legate alla città di Atene.</a:t>
            </a:r>
          </a:p>
          <a:p>
            <a:endParaRPr lang="it-IT" sz="1400" dirty="0" smtClean="0"/>
          </a:p>
          <a:p>
            <a:r>
              <a:rPr lang="it-IT" sz="1400" dirty="0" smtClean="0"/>
              <a:t>Ultima fra le grandi città-stato ad assumere un ruolo di primo piano nella storia, Atene può essere ragionevolmente scelta quale esempio del regime democratico nel quadro della civiltà greca.</a:t>
            </a:r>
            <a:endParaRPr lang="it-IT" sz="1400" dirty="0"/>
          </a:p>
        </p:txBody>
      </p:sp>
      <p:pic>
        <p:nvPicPr>
          <p:cNvPr id="5" name="film17.avi">
            <a:hlinkClick r:id="" action="ppaction://media"/>
          </p:cNvPr>
          <p:cNvPicPr>
            <a:picLocks noRot="1" noChangeAspect="1"/>
          </p:cNvPicPr>
          <p:nvPr>
            <a:videoFile r:link="rId1"/>
          </p:nvPr>
        </p:nvPicPr>
        <p:blipFill>
          <a:blip r:embed="rId3" cstate="print"/>
          <a:stretch>
            <a:fillRect/>
          </a:stretch>
        </p:blipFill>
        <p:spPr>
          <a:xfrm>
            <a:off x="0" y="1714488"/>
            <a:ext cx="5857884" cy="5143512"/>
          </a:xfrm>
          <a:prstGeom prst="rect">
            <a:avLst/>
          </a:prstGeom>
        </p:spPr>
      </p:pic>
    </p:spTree>
  </p:cSld>
  <p:clrMapOvr>
    <a:masterClrMapping/>
  </p:clrMapOvr>
  <p:transition spd="slow" advTm="10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
                                        </p:tgtEl>
                                        <p:attrNameLst>
                                          <p:attrName>style.visibility</p:attrName>
                                        </p:attrNameLst>
                                      </p:cBhvr>
                                      <p:to>
                                        <p:strVal val="visible"/>
                                      </p:to>
                                    </p:set>
                                    <p:anim calcmode="discrete" valueType="clr">
                                      <p:cBhvr override="childStyle">
                                        <p:cTn id="10"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gtEl>
                                        <p:attrNameLst>
                                          <p:attrName>fillcolor</p:attrName>
                                        </p:attrNameLst>
                                      </p:cBhvr>
                                      <p:tavLst>
                                        <p:tav tm="0">
                                          <p:val>
                                            <p:clrVal>
                                              <a:schemeClr val="accent2"/>
                                            </p:clrVal>
                                          </p:val>
                                        </p:tav>
                                        <p:tav tm="50000">
                                          <p:val>
                                            <p:clrVal>
                                              <a:schemeClr val="hlink"/>
                                            </p:clrVal>
                                          </p:val>
                                        </p:tav>
                                      </p:tavLst>
                                    </p:anim>
                                    <p:set>
                                      <p:cBhvr>
                                        <p:cTn id="12" dur="80"/>
                                        <p:tgtEl>
                                          <p:spTgt spid="3"/>
                                        </p:tgtEl>
                                        <p:attrNameLst>
                                          <p:attrName>fill.type</p:attrName>
                                        </p:attrNameLst>
                                      </p:cBhvr>
                                      <p:to>
                                        <p:strVal val="solid"/>
                                      </p:to>
                                    </p:set>
                                  </p:childTnLst>
                                </p:cTn>
                              </p:par>
                            </p:childTnLst>
                          </p:cTn>
                        </p:par>
                        <p:par>
                          <p:cTn id="13" fill="hold">
                            <p:stCondLst>
                              <p:cond delay="13160"/>
                            </p:stCondLst>
                            <p:childTnLst>
                              <p:par>
                                <p:cTn id="14" presetID="1" presetClass="mediacall" presetSubtype="0" fill="hold" nodeType="afterEffect">
                                  <p:stCondLst>
                                    <p:cond delay="0"/>
                                  </p:stCondLst>
                                  <p:childTnLst>
                                    <p:cmd type="call" cmd="playFrom(0.0)">
                                      <p:cBhvr>
                                        <p:cTn id="15" dur="35800" fill="hold"/>
                                        <p:tgtEl>
                                          <p:spTgt spid="5"/>
                                        </p:tgtEl>
                                      </p:cBhvr>
                                    </p:cmd>
                                  </p:childTnLst>
                                </p:cTn>
                              </p:par>
                            </p:childTnLst>
                          </p:cTn>
                        </p:par>
                        <p:par>
                          <p:cTn id="16" fill="hold">
                            <p:stCondLst>
                              <p:cond delay="48960"/>
                            </p:stCondLst>
                            <p:childTnLst>
                              <p:par>
                                <p:cTn id="17" presetID="2" presetClass="mediacall" presetSubtype="0" fill="hold" nodeType="afterEffect">
                                  <p:stCondLst>
                                    <p:cond delay="37000"/>
                                  </p:stCondLst>
                                  <p:childTnLst>
                                    <p:cmd type="call" cmd="togglePause">
                                      <p:cBhvr>
                                        <p:cTn id="18" dur="1" fill="hold"/>
                                        <p:tgtEl>
                                          <p:spTgt spid="5"/>
                                        </p:tgtEl>
                                      </p:cBhvr>
                                    </p:cmd>
                                  </p:childTnLst>
                                </p:cTn>
                              </p:par>
                            </p:childTnLst>
                          </p:cTn>
                        </p:par>
                        <p:par>
                          <p:cTn id="19" fill="hold">
                            <p:stCondLst>
                              <p:cond delay="85960"/>
                            </p:stCondLst>
                            <p:childTnLst>
                              <p:par>
                                <p:cTn id="20" presetID="10" presetClass="exit" presetSubtype="0" fill="hold" nodeType="afterEffect">
                                  <p:stCondLst>
                                    <p:cond delay="0"/>
                                  </p:stCondLst>
                                  <p:childTnLst>
                                    <p:animEffect transition="out" filter="fade">
                                      <p:cBhvr>
                                        <p:cTn id="21" dur="2000"/>
                                        <p:tgtEl>
                                          <p:spTgt spid="5"/>
                                        </p:tgtEl>
                                      </p:cBhvr>
                                    </p:animEffect>
                                    <p:set>
                                      <p:cBhvr>
                                        <p:cTn id="22" dur="1" fill="hold">
                                          <p:stCondLst>
                                            <p:cond delay="1999"/>
                                          </p:stCondLst>
                                        </p:cTn>
                                        <p:tgtEl>
                                          <p:spTgt spid="5"/>
                                        </p:tgtEl>
                                        <p:attrNameLst>
                                          <p:attrName>style.visibility</p:attrName>
                                        </p:attrNameLst>
                                      </p:cBhvr>
                                      <p:to>
                                        <p:strVal val="hidden"/>
                                      </p:to>
                                    </p:set>
                                    <p:cmd type="call" cmd="stop">
                                      <p:cBhvr>
                                        <p:cTn id="23" dur="1">
                                          <p:stCondLst>
                                            <p:cond delay="1999"/>
                                          </p:stCondLst>
                                        </p:cTn>
                                        <p:tgtEl>
                                          <p:spTgt spid="5"/>
                                        </p:tgtEl>
                                      </p:cBhvr>
                                    </p:cmd>
                                  </p:childTnLst>
                                </p:cTn>
                              </p:par>
                              <p:par>
                                <p:cTn id="24" presetID="27" presetClass="exit" presetSubtype="0" fill="hold" grpId="1" nodeType="withEffect">
                                  <p:stCondLst>
                                    <p:cond delay="0"/>
                                  </p:stCondLst>
                                  <p:iterate type="lt">
                                    <p:tmPct val="50000"/>
                                  </p:iterate>
                                  <p:childTnLst>
                                    <p:anim calcmode="discrete" valueType="clr">
                                      <p:cBhvr override="childStyle">
                                        <p:cTn id="25" dur="80"/>
                                        <p:tgtEl>
                                          <p:spTgt spid="3"/>
                                        </p:tgtEl>
                                        <p:attrNameLst>
                                          <p:attrName>style.color</p:attrName>
                                        </p:attrNameLst>
                                      </p:cBhvr>
                                      <p:tavLst>
                                        <p:tav tm="0">
                                          <p:val>
                                            <p:clrVal>
                                              <a:schemeClr val="hlink"/>
                                            </p:clrVal>
                                          </p:val>
                                        </p:tav>
                                        <p:tav tm="50000">
                                          <p:val>
                                            <p:clrVal>
                                              <a:schemeClr val="accent2"/>
                                            </p:clrVal>
                                          </p:val>
                                        </p:tav>
                                      </p:tavLst>
                                    </p:anim>
                                    <p:anim calcmode="discrete" valueType="clr">
                                      <p:cBhvr>
                                        <p:cTn id="26" dur="80"/>
                                        <p:tgtEl>
                                          <p:spTgt spid="3"/>
                                        </p:tgtEl>
                                        <p:attrNameLst>
                                          <p:attrName>fillcolor</p:attrName>
                                        </p:attrNameLst>
                                      </p:cBhvr>
                                      <p:tavLst>
                                        <p:tav tm="0">
                                          <p:val>
                                            <p:clrVal>
                                              <a:schemeClr val="hlink"/>
                                            </p:clrVal>
                                          </p:val>
                                        </p:tav>
                                        <p:tav tm="50000">
                                          <p:val>
                                            <p:clrVal>
                                              <a:schemeClr val="accent2"/>
                                            </p:clrVal>
                                          </p:val>
                                        </p:tav>
                                      </p:tavLst>
                                    </p:anim>
                                    <p:set>
                                      <p:cBhvr>
                                        <p:cTn id="27" dur="80"/>
                                        <p:tgtEl>
                                          <p:spTgt spid="3"/>
                                        </p:tgtEl>
                                        <p:attrNameLst>
                                          <p:attrName>fill.type</p:attrName>
                                        </p:attrNameLst>
                                      </p:cBhvr>
                                      <p:to>
                                        <p:strVal val="solid"/>
                                      </p:to>
                                    </p:set>
                                    <p:set>
                                      <p:cBhvr>
                                        <p:cTn id="28" dur="1" fill="hold">
                                          <p:stCondLst>
                                            <p:cond delay="7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3EDE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6072198" y="2643182"/>
            <a:ext cx="2786082" cy="2031325"/>
          </a:xfrm>
          <a:prstGeom prst="rect">
            <a:avLst/>
          </a:prstGeom>
          <a:noFill/>
        </p:spPr>
        <p:txBody>
          <a:bodyPr wrap="square" rtlCol="0">
            <a:spAutoFit/>
          </a:bodyPr>
          <a:lstStyle/>
          <a:p>
            <a:r>
              <a:rPr lang="it-IT" sz="1400" dirty="0" smtClean="0"/>
              <a:t>In conformità col nuovo clima economico-sociale-politico viene via via prendendo forma un nuovo ideale educativo.</a:t>
            </a:r>
          </a:p>
          <a:p>
            <a:r>
              <a:rPr lang="it-IT" sz="1400" dirty="0" smtClean="0"/>
              <a:t>Ad Atene lo scopo dell'educazione dei giovani era produrre cittadini addestrati nelle arti, preparare cittadini per la pace e la guerra.</a:t>
            </a:r>
            <a:endParaRPr lang="it-IT" sz="1400" dirty="0"/>
          </a:p>
        </p:txBody>
      </p:sp>
      <p:pic>
        <p:nvPicPr>
          <p:cNvPr id="4" name="film18.avi">
            <a:hlinkClick r:id="" action="ppaction://media"/>
          </p:cNvPr>
          <p:cNvPicPr>
            <a:picLocks noRot="1" noChangeAspect="1"/>
          </p:cNvPicPr>
          <p:nvPr>
            <a:videoFile r:link="rId1"/>
          </p:nvPr>
        </p:nvPicPr>
        <p:blipFill>
          <a:blip r:embed="rId3" cstate="print"/>
          <a:stretch>
            <a:fillRect/>
          </a:stretch>
        </p:blipFill>
        <p:spPr>
          <a:xfrm>
            <a:off x="0" y="1500174"/>
            <a:ext cx="5929322" cy="5357826"/>
          </a:xfrm>
          <a:prstGeom prst="rect">
            <a:avLst/>
          </a:prstGeom>
        </p:spPr>
      </p:pic>
    </p:spTree>
  </p:cSld>
  <p:clrMapOvr>
    <a:masterClrMapping/>
  </p:clrMapOvr>
  <p:transition spd="slow" advTm="11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anim calcmode="discrete" valueType="clr">
                                      <p:cBhvr override="childStyle">
                                        <p:cTn id="1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gtEl>
                                        <p:attrNameLst>
                                          <p:attrName>fillcolor</p:attrName>
                                        </p:attrNameLst>
                                      </p:cBhvr>
                                      <p:tavLst>
                                        <p:tav tm="0">
                                          <p:val>
                                            <p:clrVal>
                                              <a:schemeClr val="accent2"/>
                                            </p:clrVal>
                                          </p:val>
                                        </p:tav>
                                        <p:tav tm="50000">
                                          <p:val>
                                            <p:clrVal>
                                              <a:schemeClr val="hlink"/>
                                            </p:clrVal>
                                          </p:val>
                                        </p:tav>
                                      </p:tavLst>
                                    </p:anim>
                                    <p:set>
                                      <p:cBhvr>
                                        <p:cTn id="13" dur="80"/>
                                        <p:tgtEl>
                                          <p:spTgt spid="3"/>
                                        </p:tgtEl>
                                        <p:attrNameLst>
                                          <p:attrName>fill.type</p:attrName>
                                        </p:attrNameLst>
                                      </p:cBhvr>
                                      <p:to>
                                        <p:strVal val="solid"/>
                                      </p:to>
                                    </p:set>
                                  </p:childTnLst>
                                </p:cTn>
                              </p:par>
                            </p:childTnLst>
                          </p:cTn>
                        </p:par>
                        <p:par>
                          <p:cTn id="14" fill="hold">
                            <p:stCondLst>
                              <p:cond delay="8640"/>
                            </p:stCondLst>
                            <p:childTnLst>
                              <p:par>
                                <p:cTn id="15" presetID="1" presetClass="mediacall" presetSubtype="0" fill="hold" nodeType="afterEffect">
                                  <p:stCondLst>
                                    <p:cond delay="0"/>
                                  </p:stCondLst>
                                  <p:childTnLst>
                                    <p:cmd type="call" cmd="playFrom(0.0)">
                                      <p:cBhvr>
                                        <p:cTn id="16" dur="48200" fill="hold"/>
                                        <p:tgtEl>
                                          <p:spTgt spid="4"/>
                                        </p:tgtEl>
                                      </p:cBhvr>
                                    </p:cmd>
                                  </p:childTnLst>
                                </p:cTn>
                              </p:par>
                            </p:childTnLst>
                          </p:cTn>
                        </p:par>
                        <p:par>
                          <p:cTn id="17" fill="hold">
                            <p:stCondLst>
                              <p:cond delay="56840"/>
                            </p:stCondLst>
                            <p:childTnLst>
                              <p:par>
                                <p:cTn id="18" presetID="2" presetClass="mediacall" presetSubtype="0" fill="hold" nodeType="afterEffect">
                                  <p:stCondLst>
                                    <p:cond delay="49000"/>
                                  </p:stCondLst>
                                  <p:childTnLst>
                                    <p:cmd type="call" cmd="togglePause">
                                      <p:cBhvr>
                                        <p:cTn id="19" dur="1" fill="hold"/>
                                        <p:tgtEl>
                                          <p:spTgt spid="4"/>
                                        </p:tgtEl>
                                      </p:cBhvr>
                                    </p:cmd>
                                  </p:childTnLst>
                                </p:cTn>
                              </p:par>
                            </p:childTnLst>
                          </p:cTn>
                        </p:par>
                        <p:par>
                          <p:cTn id="20" fill="hold">
                            <p:stCondLst>
                              <p:cond delay="105840"/>
                            </p:stCondLst>
                            <p:childTnLst>
                              <p:par>
                                <p:cTn id="21" presetID="9" presetClass="exit" presetSubtype="0" fill="hold" nodeType="afterEffect">
                                  <p:stCondLst>
                                    <p:cond delay="0"/>
                                  </p:stCondLst>
                                  <p:childTnLst>
                                    <p:animEffect transition="out" filter="dissolve">
                                      <p:cBhvr>
                                        <p:cTn id="22" dur="500"/>
                                        <p:tgtEl>
                                          <p:spTgt spid="4"/>
                                        </p:tgtEl>
                                      </p:cBhvr>
                                    </p:animEffect>
                                    <p:set>
                                      <p:cBhvr>
                                        <p:cTn id="23" dur="1" fill="hold">
                                          <p:stCondLst>
                                            <p:cond delay="499"/>
                                          </p:stCondLst>
                                        </p:cTn>
                                        <p:tgtEl>
                                          <p:spTgt spid="4"/>
                                        </p:tgtEl>
                                        <p:attrNameLst>
                                          <p:attrName>style.visibility</p:attrName>
                                        </p:attrNameLst>
                                      </p:cBhvr>
                                      <p:to>
                                        <p:strVal val="hidden"/>
                                      </p:to>
                                    </p:set>
                                    <p:cmd type="call" cmd="stop">
                                      <p:cBhvr>
                                        <p:cTn id="24" dur="1">
                                          <p:stCondLst>
                                            <p:cond delay="499"/>
                                          </p:stCondLst>
                                        </p:cTn>
                                        <p:tgtEl>
                                          <p:spTgt spid="4"/>
                                        </p:tgtEl>
                                      </p:cBhvr>
                                    </p:cmd>
                                  </p:childTnLst>
                                </p:cTn>
                              </p:par>
                              <p:par>
                                <p:cTn id="25" presetID="27" presetClass="exit" presetSubtype="0" fill="hold" grpId="1" nodeType="withEffect">
                                  <p:stCondLst>
                                    <p:cond delay="0"/>
                                  </p:stCondLst>
                                  <p:iterate type="lt">
                                    <p:tmPct val="50000"/>
                                  </p:iterate>
                                  <p:childTnLst>
                                    <p:anim calcmode="discrete" valueType="clr">
                                      <p:cBhvr override="childStyle">
                                        <p:cTn id="26" dur="80"/>
                                        <p:tgtEl>
                                          <p:spTgt spid="3"/>
                                        </p:tgtEl>
                                        <p:attrNameLst>
                                          <p:attrName>style.color</p:attrName>
                                        </p:attrNameLst>
                                      </p:cBhvr>
                                      <p:tavLst>
                                        <p:tav tm="0">
                                          <p:val>
                                            <p:clrVal>
                                              <a:schemeClr val="hlink"/>
                                            </p:clrVal>
                                          </p:val>
                                        </p:tav>
                                        <p:tav tm="50000">
                                          <p:val>
                                            <p:clrVal>
                                              <a:schemeClr val="accent2"/>
                                            </p:clrVal>
                                          </p:val>
                                        </p:tav>
                                      </p:tavLst>
                                    </p:anim>
                                    <p:anim calcmode="discrete" valueType="clr">
                                      <p:cBhvr>
                                        <p:cTn id="27" dur="80"/>
                                        <p:tgtEl>
                                          <p:spTgt spid="3"/>
                                        </p:tgtEl>
                                        <p:attrNameLst>
                                          <p:attrName>fillcolor</p:attrName>
                                        </p:attrNameLst>
                                      </p:cBhvr>
                                      <p:tavLst>
                                        <p:tav tm="0">
                                          <p:val>
                                            <p:clrVal>
                                              <a:schemeClr val="hlink"/>
                                            </p:clrVal>
                                          </p:val>
                                        </p:tav>
                                        <p:tav tm="50000">
                                          <p:val>
                                            <p:clrVal>
                                              <a:schemeClr val="accent2"/>
                                            </p:clrVal>
                                          </p:val>
                                        </p:tav>
                                      </p:tavLst>
                                    </p:anim>
                                    <p:set>
                                      <p:cBhvr>
                                        <p:cTn id="28" dur="80"/>
                                        <p:tgtEl>
                                          <p:spTgt spid="3"/>
                                        </p:tgtEl>
                                        <p:attrNameLst>
                                          <p:attrName>fill.type</p:attrName>
                                        </p:attrNameLst>
                                      </p:cBhvr>
                                      <p:to>
                                        <p:strVal val="solid"/>
                                      </p:to>
                                    </p:set>
                                    <p:set>
                                      <p:cBhvr>
                                        <p:cTn id="29" dur="1" fill="hold">
                                          <p:stCondLst>
                                            <p:cond delay="7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30"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3EDE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pic>
        <p:nvPicPr>
          <p:cNvPr id="2" name="Immagine 1" descr="foto7.jpg"/>
          <p:cNvPicPr>
            <a:picLocks noChangeAspect="1"/>
          </p:cNvPicPr>
          <p:nvPr/>
        </p:nvPicPr>
        <p:blipFill>
          <a:blip r:embed="rId3" cstate="print"/>
          <a:stretch>
            <a:fillRect/>
          </a:stretch>
        </p:blipFill>
        <p:spPr>
          <a:xfrm>
            <a:off x="5143504" y="857232"/>
            <a:ext cx="2857520" cy="3357586"/>
          </a:xfrm>
          <a:prstGeom prst="rect">
            <a:avLst/>
          </a:prstGeom>
        </p:spPr>
      </p:pic>
      <p:pic>
        <p:nvPicPr>
          <p:cNvPr id="3" name="Immagine 2" descr="foto8.jpg"/>
          <p:cNvPicPr>
            <a:picLocks noChangeAspect="1"/>
          </p:cNvPicPr>
          <p:nvPr/>
        </p:nvPicPr>
        <p:blipFill>
          <a:blip r:embed="rId4" cstate="print"/>
          <a:stretch>
            <a:fillRect/>
          </a:stretch>
        </p:blipFill>
        <p:spPr>
          <a:xfrm>
            <a:off x="1000100" y="3071810"/>
            <a:ext cx="2857520" cy="3429000"/>
          </a:xfrm>
          <a:prstGeom prst="rect">
            <a:avLst/>
          </a:prstGeom>
        </p:spPr>
      </p:pic>
      <p:sp>
        <p:nvSpPr>
          <p:cNvPr id="4" name="CasellaDiTesto 3"/>
          <p:cNvSpPr txBox="1"/>
          <p:nvPr/>
        </p:nvSpPr>
        <p:spPr>
          <a:xfrm>
            <a:off x="1071538" y="1071546"/>
            <a:ext cx="3286148" cy="1169551"/>
          </a:xfrm>
          <a:prstGeom prst="rect">
            <a:avLst/>
          </a:prstGeom>
          <a:noFill/>
        </p:spPr>
        <p:txBody>
          <a:bodyPr wrap="square" rtlCol="0">
            <a:spAutoFit/>
          </a:bodyPr>
          <a:lstStyle/>
          <a:p>
            <a:r>
              <a:rPr lang="it-IT" sz="1400" dirty="0" smtClean="0"/>
              <a:t>Fino a sette anni il bimbo vive in casa, affidato alle donne, e la sua educazione si attua attraverso il gioco, le favole, la morale spicciola, la partecipazione al culto domestico e alle feste.</a:t>
            </a:r>
            <a:endParaRPr lang="it-IT" sz="1400" dirty="0"/>
          </a:p>
        </p:txBody>
      </p:sp>
      <p:sp>
        <p:nvSpPr>
          <p:cNvPr id="5" name="CasellaDiTesto 4"/>
          <p:cNvSpPr txBox="1"/>
          <p:nvPr/>
        </p:nvSpPr>
        <p:spPr>
          <a:xfrm>
            <a:off x="4572000" y="4643446"/>
            <a:ext cx="3643338" cy="1600438"/>
          </a:xfrm>
          <a:prstGeom prst="rect">
            <a:avLst/>
          </a:prstGeom>
          <a:noFill/>
        </p:spPr>
        <p:txBody>
          <a:bodyPr wrap="square" rtlCol="0">
            <a:spAutoFit/>
          </a:bodyPr>
          <a:lstStyle/>
          <a:p>
            <a:r>
              <a:rPr lang="it-IT" sz="1400" dirty="0" smtClean="0"/>
              <a:t>Dall'età di 7 anni fino ai 14 andavano ad una scuola elementare di quartiere o ad una scuola privata.Ad Atene non esistono scuole statali,l'istruzione era ovviamente appannaggio dei ceti più abbienti che poteva permettersi di pagare maestri privati in grado di istruire i propri figli al meglio.</a:t>
            </a:r>
            <a:endParaRPr lang="it-IT" sz="1400" dirty="0"/>
          </a:p>
        </p:txBody>
      </p:sp>
      <p:pic>
        <p:nvPicPr>
          <p:cNvPr id="6" name="Rallia_Hristidou_-Ego_Gia_Sena.mp3">
            <a:hlinkClick r:id="" action="ppaction://media"/>
          </p:cNvPr>
          <p:cNvPicPr>
            <a:picLocks noRot="1" noChangeAspect="1"/>
          </p:cNvPicPr>
          <p:nvPr>
            <a:audioFile r:link="rId1"/>
          </p:nvPr>
        </p:nvPicPr>
        <p:blipFill>
          <a:blip r:embed="rId5" cstate="print"/>
          <a:stretch>
            <a:fillRect/>
          </a:stretch>
        </p:blipFill>
        <p:spPr>
          <a:xfrm>
            <a:off x="8501090" y="214290"/>
            <a:ext cx="304800" cy="304800"/>
          </a:xfrm>
          <a:prstGeom prst="rect">
            <a:avLst/>
          </a:prstGeom>
        </p:spPr>
      </p:pic>
    </p:spTree>
  </p:cSld>
  <p:clrMapOvr>
    <a:masterClrMapping/>
  </p:clrMapOvr>
  <p:transition spd="slow" advTm="26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4"/>
                                        </p:tgtEl>
                                        <p:attrNameLst>
                                          <p:attrName>style.visibility</p:attrName>
                                        </p:attrNameLst>
                                      </p:cBhvr>
                                      <p:to>
                                        <p:strVal val="visible"/>
                                      </p:to>
                                    </p:set>
                                    <p:anim calcmode="discrete" valueType="clr">
                                      <p:cBhvr override="childStyle">
                                        <p:cTn id="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4"/>
                                        </p:tgtEl>
                                        <p:attrNameLst>
                                          <p:attrName>fillcolor</p:attrName>
                                        </p:attrNameLst>
                                      </p:cBhvr>
                                      <p:tavLst>
                                        <p:tav tm="0">
                                          <p:val>
                                            <p:clrVal>
                                              <a:schemeClr val="accent2"/>
                                            </p:clrVal>
                                          </p:val>
                                        </p:tav>
                                        <p:tav tm="50000">
                                          <p:val>
                                            <p:clrVal>
                                              <a:schemeClr val="hlink"/>
                                            </p:clrVal>
                                          </p:val>
                                        </p:tav>
                                      </p:tavLst>
                                    </p:anim>
                                    <p:set>
                                      <p:cBhvr>
                                        <p:cTn id="11" dur="80"/>
                                        <p:tgtEl>
                                          <p:spTgt spid="4"/>
                                        </p:tgtEl>
                                        <p:attrNameLst>
                                          <p:attrName>fill.type</p:attrName>
                                        </p:attrNameLst>
                                      </p:cBhvr>
                                      <p:to>
                                        <p:strVal val="solid"/>
                                      </p:to>
                                    </p:set>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par>
                                <p:cTn id="17" presetID="7"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0-#ppt_w/2"/>
                                          </p:val>
                                        </p:tav>
                                        <p:tav tm="100000">
                                          <p:val>
                                            <p:strVal val="#ppt_x"/>
                                          </p:val>
                                        </p:tav>
                                      </p:tavLst>
                                    </p:anim>
                                    <p:anim calcmode="lin" valueType="num">
                                      <p:cBhvr additive="base">
                                        <p:cTn id="20" dur="5000" fill="hold"/>
                                        <p:tgtEl>
                                          <p:spTgt spid="2"/>
                                        </p:tgtEl>
                                        <p:attrNameLst>
                                          <p:attrName>ppt_y</p:attrName>
                                        </p:attrNameLst>
                                      </p:cBhvr>
                                      <p:tavLst>
                                        <p:tav tm="0">
                                          <p:val>
                                            <p:strVal val="#ppt_y"/>
                                          </p:val>
                                        </p:tav>
                                        <p:tav tm="100000">
                                          <p:val>
                                            <p:strVal val="#ppt_y"/>
                                          </p:val>
                                        </p:tav>
                                      </p:tavLst>
                                    </p:anim>
                                  </p:childTnLst>
                                </p:cTn>
                              </p:par>
                              <p:par>
                                <p:cTn id="21" presetID="7"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0" fill="hold"/>
                                        <p:tgtEl>
                                          <p:spTgt spid="3"/>
                                        </p:tgtEl>
                                        <p:attrNameLst>
                                          <p:attrName>ppt_x</p:attrName>
                                        </p:attrNameLst>
                                      </p:cBhvr>
                                      <p:tavLst>
                                        <p:tav tm="0">
                                          <p:val>
                                            <p:strVal val="0-#ppt_w/2"/>
                                          </p:val>
                                        </p:tav>
                                        <p:tav tm="100000">
                                          <p:val>
                                            <p:strVal val="#ppt_x"/>
                                          </p:val>
                                        </p:tav>
                                      </p:tavLst>
                                    </p:anim>
                                    <p:anim calcmode="lin" valueType="num">
                                      <p:cBhvr additive="base">
                                        <p:cTn id="24" dur="50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0000"/>
                            </p:stCondLst>
                            <p:childTnLst>
                              <p:par>
                                <p:cTn id="26" presetID="27" presetClass="exit" presetSubtype="0" fill="hold" grpId="1" nodeType="afterEffect">
                                  <p:stCondLst>
                                    <p:cond delay="5000"/>
                                  </p:stCondLst>
                                  <p:iterate type="lt">
                                    <p:tmPct val="50000"/>
                                  </p:iterate>
                                  <p:childTnLst>
                                    <p:anim calcmode="discrete" valueType="clr">
                                      <p:cBhvr override="childStyle">
                                        <p:cTn id="27" dur="80"/>
                                        <p:tgtEl>
                                          <p:spTgt spid="4"/>
                                        </p:tgtEl>
                                        <p:attrNameLst>
                                          <p:attrName>style.color</p:attrName>
                                        </p:attrNameLst>
                                      </p:cBhvr>
                                      <p:tavLst>
                                        <p:tav tm="0">
                                          <p:val>
                                            <p:clrVal>
                                              <a:schemeClr val="hlink"/>
                                            </p:clrVal>
                                          </p:val>
                                        </p:tav>
                                        <p:tav tm="50000">
                                          <p:val>
                                            <p:clrVal>
                                              <a:schemeClr val="accent2"/>
                                            </p:clrVal>
                                          </p:val>
                                        </p:tav>
                                      </p:tavLst>
                                    </p:anim>
                                    <p:anim calcmode="discrete" valueType="clr">
                                      <p:cBhvr>
                                        <p:cTn id="28" dur="80"/>
                                        <p:tgtEl>
                                          <p:spTgt spid="4"/>
                                        </p:tgtEl>
                                        <p:attrNameLst>
                                          <p:attrName>fillcolor</p:attrName>
                                        </p:attrNameLst>
                                      </p:cBhvr>
                                      <p:tavLst>
                                        <p:tav tm="0">
                                          <p:val>
                                            <p:clrVal>
                                              <a:schemeClr val="hlink"/>
                                            </p:clrVal>
                                          </p:val>
                                        </p:tav>
                                        <p:tav tm="50000">
                                          <p:val>
                                            <p:clrVal>
                                              <a:schemeClr val="accent2"/>
                                            </p:clrVal>
                                          </p:val>
                                        </p:tav>
                                      </p:tavLst>
                                    </p:anim>
                                    <p:set>
                                      <p:cBhvr>
                                        <p:cTn id="29" dur="80"/>
                                        <p:tgtEl>
                                          <p:spTgt spid="4"/>
                                        </p:tgtEl>
                                        <p:attrNameLst>
                                          <p:attrName>fill.type</p:attrName>
                                        </p:attrNameLst>
                                      </p:cBhvr>
                                      <p:to>
                                        <p:strVal val="solid"/>
                                      </p:to>
                                    </p:set>
                                    <p:set>
                                      <p:cBhvr>
                                        <p:cTn id="30" dur="1" fill="hold">
                                          <p:stCondLst>
                                            <p:cond delay="79"/>
                                          </p:stCondLst>
                                        </p:cTn>
                                        <p:tgtEl>
                                          <p:spTgt spid="4"/>
                                        </p:tgtEl>
                                        <p:attrNameLst>
                                          <p:attrName>style.visibility</p:attrName>
                                        </p:attrNameLst>
                                      </p:cBhvr>
                                      <p:to>
                                        <p:strVal val="hidden"/>
                                      </p:to>
                                    </p:set>
                                  </p:childTnLst>
                                </p:cTn>
                              </p:par>
                              <p:par>
                                <p:cTn id="31" presetID="27" presetClass="exit" presetSubtype="0" fill="hold" grpId="1" nodeType="withEffect">
                                  <p:stCondLst>
                                    <p:cond delay="5000"/>
                                  </p:stCondLst>
                                  <p:iterate type="lt">
                                    <p:tmPct val="50000"/>
                                  </p:iterate>
                                  <p:childTnLst>
                                    <p:anim calcmode="discrete" valueType="clr">
                                      <p:cBhvr override="childStyle">
                                        <p:cTn id="32" dur="80"/>
                                        <p:tgtEl>
                                          <p:spTgt spid="5"/>
                                        </p:tgtEl>
                                        <p:attrNameLst>
                                          <p:attrName>style.color</p:attrName>
                                        </p:attrNameLst>
                                      </p:cBhvr>
                                      <p:tavLst>
                                        <p:tav tm="0">
                                          <p:val>
                                            <p:clrVal>
                                              <a:schemeClr val="hlink"/>
                                            </p:clrVal>
                                          </p:val>
                                        </p:tav>
                                        <p:tav tm="50000">
                                          <p:val>
                                            <p:clrVal>
                                              <a:schemeClr val="accent2"/>
                                            </p:clrVal>
                                          </p:val>
                                        </p:tav>
                                      </p:tavLst>
                                    </p:anim>
                                    <p:anim calcmode="discrete" valueType="clr">
                                      <p:cBhvr>
                                        <p:cTn id="33" dur="80"/>
                                        <p:tgtEl>
                                          <p:spTgt spid="5"/>
                                        </p:tgtEl>
                                        <p:attrNameLst>
                                          <p:attrName>fillcolor</p:attrName>
                                        </p:attrNameLst>
                                      </p:cBhvr>
                                      <p:tavLst>
                                        <p:tav tm="0">
                                          <p:val>
                                            <p:clrVal>
                                              <a:schemeClr val="hlink"/>
                                            </p:clrVal>
                                          </p:val>
                                        </p:tav>
                                        <p:tav tm="50000">
                                          <p:val>
                                            <p:clrVal>
                                              <a:schemeClr val="accent2"/>
                                            </p:clrVal>
                                          </p:val>
                                        </p:tav>
                                      </p:tavLst>
                                    </p:anim>
                                    <p:set>
                                      <p:cBhvr>
                                        <p:cTn id="34" dur="80"/>
                                        <p:tgtEl>
                                          <p:spTgt spid="5"/>
                                        </p:tgtEl>
                                        <p:attrNameLst>
                                          <p:attrName>fill.type</p:attrName>
                                        </p:attrNameLst>
                                      </p:cBhvr>
                                      <p:to>
                                        <p:strVal val="solid"/>
                                      </p:to>
                                    </p:set>
                                    <p:set>
                                      <p:cBhvr>
                                        <p:cTn id="35" dur="1" fill="hold">
                                          <p:stCondLst>
                                            <p:cond delay="79"/>
                                          </p:stCondLst>
                                        </p:cTn>
                                        <p:tgtEl>
                                          <p:spTgt spid="5"/>
                                        </p:tgtEl>
                                        <p:attrNameLst>
                                          <p:attrName>style.visibility</p:attrName>
                                        </p:attrNameLst>
                                      </p:cBhvr>
                                      <p:to>
                                        <p:strVal val="hidden"/>
                                      </p:to>
                                    </p:set>
                                  </p:childTnLst>
                                </p:cTn>
                              </p:par>
                              <p:par>
                                <p:cTn id="36" presetID="7" presetClass="exit" presetSubtype="2" fill="hold" nodeType="withEffect">
                                  <p:stCondLst>
                                    <p:cond delay="5000"/>
                                  </p:stCondLst>
                                  <p:childTnLst>
                                    <p:anim calcmode="lin" valueType="num">
                                      <p:cBhvr additive="base">
                                        <p:cTn id="37" dur="5000"/>
                                        <p:tgtEl>
                                          <p:spTgt spid="2"/>
                                        </p:tgtEl>
                                        <p:attrNameLst>
                                          <p:attrName>ppt_x</p:attrName>
                                        </p:attrNameLst>
                                      </p:cBhvr>
                                      <p:tavLst>
                                        <p:tav tm="0">
                                          <p:val>
                                            <p:strVal val="ppt_x"/>
                                          </p:val>
                                        </p:tav>
                                        <p:tav tm="100000">
                                          <p:val>
                                            <p:strVal val="1+ppt_w/2"/>
                                          </p:val>
                                        </p:tav>
                                      </p:tavLst>
                                    </p:anim>
                                    <p:anim calcmode="lin" valueType="num">
                                      <p:cBhvr additive="base">
                                        <p:cTn id="38" dur="5000"/>
                                        <p:tgtEl>
                                          <p:spTgt spid="2"/>
                                        </p:tgtEl>
                                        <p:attrNameLst>
                                          <p:attrName>ppt_y</p:attrName>
                                        </p:attrNameLst>
                                      </p:cBhvr>
                                      <p:tavLst>
                                        <p:tav tm="0">
                                          <p:val>
                                            <p:strVal val="ppt_y"/>
                                          </p:val>
                                        </p:tav>
                                        <p:tav tm="100000">
                                          <p:val>
                                            <p:strVal val="ppt_y"/>
                                          </p:val>
                                        </p:tav>
                                      </p:tavLst>
                                    </p:anim>
                                    <p:set>
                                      <p:cBhvr>
                                        <p:cTn id="39" dur="1" fill="hold">
                                          <p:stCondLst>
                                            <p:cond delay="4999"/>
                                          </p:stCondLst>
                                        </p:cTn>
                                        <p:tgtEl>
                                          <p:spTgt spid="2"/>
                                        </p:tgtEl>
                                        <p:attrNameLst>
                                          <p:attrName>style.visibility</p:attrName>
                                        </p:attrNameLst>
                                      </p:cBhvr>
                                      <p:to>
                                        <p:strVal val="hidden"/>
                                      </p:to>
                                    </p:set>
                                  </p:childTnLst>
                                </p:cTn>
                              </p:par>
                              <p:par>
                                <p:cTn id="40" presetID="7" presetClass="exit" presetSubtype="8" fill="hold" nodeType="withEffect">
                                  <p:stCondLst>
                                    <p:cond delay="5000"/>
                                  </p:stCondLst>
                                  <p:childTnLst>
                                    <p:anim calcmode="lin" valueType="num">
                                      <p:cBhvr additive="base">
                                        <p:cTn id="41" dur="5000"/>
                                        <p:tgtEl>
                                          <p:spTgt spid="3"/>
                                        </p:tgtEl>
                                        <p:attrNameLst>
                                          <p:attrName>ppt_x</p:attrName>
                                        </p:attrNameLst>
                                      </p:cBhvr>
                                      <p:tavLst>
                                        <p:tav tm="0">
                                          <p:val>
                                            <p:strVal val="ppt_x"/>
                                          </p:val>
                                        </p:tav>
                                        <p:tav tm="100000">
                                          <p:val>
                                            <p:strVal val="0-ppt_w/2"/>
                                          </p:val>
                                        </p:tav>
                                      </p:tavLst>
                                    </p:anim>
                                    <p:anim calcmode="lin" valueType="num">
                                      <p:cBhvr additive="base">
                                        <p:cTn id="42" dur="5000"/>
                                        <p:tgtEl>
                                          <p:spTgt spid="3"/>
                                        </p:tgtEl>
                                        <p:attrNameLst>
                                          <p:attrName>ppt_y</p:attrName>
                                        </p:attrNameLst>
                                      </p:cBhvr>
                                      <p:tavLst>
                                        <p:tav tm="0">
                                          <p:val>
                                            <p:strVal val="ppt_y"/>
                                          </p:val>
                                        </p:tav>
                                        <p:tav tm="100000">
                                          <p:val>
                                            <p:strVal val="ppt_y"/>
                                          </p:val>
                                        </p:tav>
                                      </p:tavLst>
                                    </p:anim>
                                    <p:set>
                                      <p:cBhvr>
                                        <p:cTn id="43" dur="1" fill="hold">
                                          <p:stCondLst>
                                            <p:cond delay="4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44"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4" grpId="0"/>
      <p:bldP spid="4" grpId="1"/>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3EDE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6429388" y="1165263"/>
            <a:ext cx="2714612" cy="5692737"/>
          </a:xfrm>
          <a:prstGeom prst="rect">
            <a:avLst/>
          </a:prstGeom>
          <a:noFill/>
        </p:spPr>
        <p:txBody>
          <a:bodyPr wrap="square" rtlCol="0">
            <a:spAutoFit/>
          </a:bodyPr>
          <a:lstStyle/>
          <a:p>
            <a:r>
              <a:rPr lang="it-IT" sz="1400" dirty="0" smtClean="0"/>
              <a:t>Le materie sono, grosso modo, ancora quelle antiche: ginnastica e musica sono le discipline fondamentali, insegnate rispettivamente dal pedatriba e dal citariota.</a:t>
            </a:r>
          </a:p>
          <a:p>
            <a:endParaRPr lang="it-IT" sz="1400" dirty="0" smtClean="0"/>
          </a:p>
          <a:p>
            <a:r>
              <a:rPr lang="it-IT" sz="1400" dirty="0" smtClean="0"/>
              <a:t>I libri erano molto costosi e rari, così i pochi disponibili per la scuola erano letti ad alta voce e gli allievi dovevano imparare tutto a memoria.  I ragazzi usavano la scrittura su una tavoletta di legno coperta di cera affumicata. Sulla tavoletta, il maestro graffiava leggermente la cera, tracciando i segni che lo scolaro poi ripassava più a fondo, copiava e imparava a memoria.Nella scuola elementare, dovevano imparare due cose importanti - i versi di Omero, il poeta dell'Iliade e dell'Odissea, suonare la lira, un strumento musicale. </a:t>
            </a:r>
            <a:endParaRPr lang="it-IT" sz="1400" dirty="0"/>
          </a:p>
        </p:txBody>
      </p:sp>
      <p:pic>
        <p:nvPicPr>
          <p:cNvPr id="4" name="film19.avi">
            <a:hlinkClick r:id="" action="ppaction://media"/>
          </p:cNvPr>
          <p:cNvPicPr>
            <a:picLocks noRot="1" noChangeAspect="1"/>
          </p:cNvPicPr>
          <p:nvPr>
            <a:videoFile r:link="rId1"/>
          </p:nvPr>
        </p:nvPicPr>
        <p:blipFill>
          <a:blip r:embed="rId3" cstate="print"/>
          <a:stretch>
            <a:fillRect/>
          </a:stretch>
        </p:blipFill>
        <p:spPr>
          <a:xfrm>
            <a:off x="0" y="1500174"/>
            <a:ext cx="6072198" cy="5357826"/>
          </a:xfrm>
          <a:prstGeom prst="rect">
            <a:avLst/>
          </a:prstGeom>
        </p:spPr>
      </p:pic>
    </p:spTree>
  </p:cSld>
  <p:clrMapOvr>
    <a:masterClrMapping/>
  </p:clrMapOvr>
  <p:transition spd="slow" advTm="109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9728" fill="hold"/>
                                        <p:tgtEl>
                                          <p:spTgt spid="4"/>
                                        </p:tgtEl>
                                      </p:cBhvr>
                                    </p:cmd>
                                  </p:childTnLst>
                                </p:cTn>
                              </p:par>
                            </p:childTnLst>
                          </p:cTn>
                        </p:par>
                        <p:par>
                          <p:cTn id="11" fill="hold">
                            <p:stCondLst>
                              <p:cond delay="30228"/>
                            </p:stCondLst>
                            <p:childTnLst>
                              <p:par>
                                <p:cTn id="12" presetID="2" presetClass="mediacall" presetSubtype="0" fill="hold" nodeType="afterEffect">
                                  <p:stCondLst>
                                    <p:cond delay="31000"/>
                                  </p:stCondLst>
                                  <p:childTnLst>
                                    <p:cmd type="call" cmd="togglePause">
                                      <p:cBhvr>
                                        <p:cTn id="13" dur="1" fill="hold"/>
                                        <p:tgtEl>
                                          <p:spTgt spid="4"/>
                                        </p:tgtEl>
                                      </p:cBhvr>
                                    </p:cmd>
                                  </p:childTnLst>
                                </p:cTn>
                              </p:par>
                            </p:childTnLst>
                          </p:cTn>
                        </p:par>
                        <p:par>
                          <p:cTn id="14" fill="hold">
                            <p:stCondLst>
                              <p:cond delay="61228"/>
                            </p:stCondLst>
                            <p:childTnLst>
                              <p:par>
                                <p:cTn id="15" presetID="4" presetClass="exit" presetSubtype="16" fill="hold" nodeType="afterEffect">
                                  <p:stCondLst>
                                    <p:cond delay="7000"/>
                                  </p:stCondLst>
                                  <p:childTnLst>
                                    <p:animEffect transition="out" filter="box(in)">
                                      <p:cBhvr>
                                        <p:cTn id="16" dur="500"/>
                                        <p:tgtEl>
                                          <p:spTgt spid="4"/>
                                        </p:tgtEl>
                                      </p:cBhvr>
                                    </p:animEffect>
                                    <p:set>
                                      <p:cBhvr>
                                        <p:cTn id="17" dur="1" fill="hold">
                                          <p:stCondLst>
                                            <p:cond delay="499"/>
                                          </p:stCondLst>
                                        </p:cTn>
                                        <p:tgtEl>
                                          <p:spTgt spid="4"/>
                                        </p:tgtEl>
                                        <p:attrNameLst>
                                          <p:attrName>style.visibility</p:attrName>
                                        </p:attrNameLst>
                                      </p:cBhvr>
                                      <p:to>
                                        <p:strVal val="hidden"/>
                                      </p:to>
                                    </p:set>
                                    <p:cmd type="call" cmd="stop">
                                      <p:cBhvr>
                                        <p:cTn id="18" dur="1">
                                          <p:stCondLst>
                                            <p:cond delay="499"/>
                                          </p:stCondLst>
                                        </p:cTn>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3EDE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pic>
        <p:nvPicPr>
          <p:cNvPr id="2" name="Immagine 1" descr="foto9.jpg"/>
          <p:cNvPicPr>
            <a:picLocks noChangeAspect="1"/>
          </p:cNvPicPr>
          <p:nvPr/>
        </p:nvPicPr>
        <p:blipFill>
          <a:blip r:embed="rId4" cstate="print"/>
          <a:stretch>
            <a:fillRect/>
          </a:stretch>
        </p:blipFill>
        <p:spPr>
          <a:xfrm>
            <a:off x="214282" y="1000108"/>
            <a:ext cx="2579686" cy="1981198"/>
          </a:xfrm>
          <a:prstGeom prst="rect">
            <a:avLst/>
          </a:prstGeom>
        </p:spPr>
      </p:pic>
      <p:pic>
        <p:nvPicPr>
          <p:cNvPr id="3" name="Immagine 2" descr="foto10.jpg"/>
          <p:cNvPicPr>
            <a:picLocks noChangeAspect="1"/>
          </p:cNvPicPr>
          <p:nvPr/>
        </p:nvPicPr>
        <p:blipFill>
          <a:blip r:embed="rId5" cstate="print"/>
          <a:stretch>
            <a:fillRect/>
          </a:stretch>
        </p:blipFill>
        <p:spPr>
          <a:xfrm>
            <a:off x="3214678" y="2786058"/>
            <a:ext cx="2552708" cy="1714506"/>
          </a:xfrm>
          <a:prstGeom prst="rect">
            <a:avLst/>
          </a:prstGeom>
        </p:spPr>
      </p:pic>
      <p:pic>
        <p:nvPicPr>
          <p:cNvPr id="4" name="Immagine 3" descr="foto11.jpg"/>
          <p:cNvPicPr>
            <a:picLocks noChangeAspect="1"/>
          </p:cNvPicPr>
          <p:nvPr/>
        </p:nvPicPr>
        <p:blipFill>
          <a:blip r:embed="rId6" cstate="print"/>
          <a:stretch>
            <a:fillRect/>
          </a:stretch>
        </p:blipFill>
        <p:spPr>
          <a:xfrm>
            <a:off x="6072198" y="4572008"/>
            <a:ext cx="2719388" cy="1776414"/>
          </a:xfrm>
          <a:prstGeom prst="rect">
            <a:avLst/>
          </a:prstGeom>
        </p:spPr>
      </p:pic>
      <p:sp>
        <p:nvSpPr>
          <p:cNvPr id="5" name="CasellaDiTesto 4"/>
          <p:cNvSpPr txBox="1"/>
          <p:nvPr/>
        </p:nvSpPr>
        <p:spPr>
          <a:xfrm>
            <a:off x="3571868" y="1357298"/>
            <a:ext cx="5143536" cy="1169551"/>
          </a:xfrm>
          <a:prstGeom prst="rect">
            <a:avLst/>
          </a:prstGeom>
          <a:noFill/>
        </p:spPr>
        <p:txBody>
          <a:bodyPr wrap="square" rtlCol="0">
            <a:spAutoFit/>
          </a:bodyPr>
          <a:lstStyle/>
          <a:p>
            <a:r>
              <a:rPr lang="it-IT" sz="1400" dirty="0" smtClean="0"/>
              <a:t>Il loro insegnante che era sempre un uomo poteva  scegliere liberamente materie  supplementari insegnare. Spesso si sceglieva  di insegnare teatro, retorica, politica, arte, lettura, scrittura, matematica, ed un altro strumento musicale molto popolare: il flauto. </a:t>
            </a:r>
            <a:endParaRPr lang="it-IT" sz="1400" dirty="0"/>
          </a:p>
        </p:txBody>
      </p:sp>
      <p:sp>
        <p:nvSpPr>
          <p:cNvPr id="6" name="CasellaDiTesto 5"/>
          <p:cNvSpPr txBox="1"/>
          <p:nvPr/>
        </p:nvSpPr>
        <p:spPr>
          <a:xfrm>
            <a:off x="642910" y="4857760"/>
            <a:ext cx="5072098" cy="1384995"/>
          </a:xfrm>
          <a:prstGeom prst="rect">
            <a:avLst/>
          </a:prstGeom>
          <a:noFill/>
        </p:spPr>
        <p:txBody>
          <a:bodyPr wrap="square" rtlCol="0">
            <a:spAutoFit/>
          </a:bodyPr>
          <a:lstStyle/>
          <a:p>
            <a:r>
              <a:rPr lang="it-IT" sz="1400" dirty="0" smtClean="0"/>
              <a:t>Ancora nel V secolo a.C la scrittura è poco diffusa. Un vero e proprio insegnamento della grammatica appare soltanto in un momento successivo: è comunque significativo il fatto che il grammatistés viene assumendo via via maggiore importanza, fino ad essere chiamato diddscalos, ossia maestro per eccellenza.</a:t>
            </a:r>
            <a:endParaRPr lang="it-IT" sz="1400" dirty="0"/>
          </a:p>
        </p:txBody>
      </p:sp>
      <p:pic>
        <p:nvPicPr>
          <p:cNvPr id="7" name="Vasilis_Karras-Kano_ena_tsigaro.mp3">
            <a:hlinkClick r:id="" action="ppaction://media"/>
          </p:cNvPr>
          <p:cNvPicPr>
            <a:picLocks noRot="1" noChangeAspect="1"/>
          </p:cNvPicPr>
          <p:nvPr>
            <a:audioFile r:link="rId1"/>
          </p:nvPr>
        </p:nvPicPr>
        <p:blipFill>
          <a:blip r:embed="rId7" cstate="print"/>
          <a:stretch>
            <a:fillRect/>
          </a:stretch>
        </p:blipFill>
        <p:spPr>
          <a:xfrm>
            <a:off x="4419600" y="3276600"/>
            <a:ext cx="304800" cy="304800"/>
          </a:xfrm>
          <a:prstGeom prst="rect">
            <a:avLst/>
          </a:prstGeom>
        </p:spPr>
      </p:pic>
    </p:spTree>
  </p:cSld>
  <p:clrMapOvr>
    <a:masterClrMapping/>
  </p:clrMapOvr>
  <p:transition spd="slow" advTm="3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664" fill="hold"/>
                                        <p:tgtEl>
                                          <p:spTgt spid="7"/>
                                        </p:tgtEl>
                                      </p:cBhvr>
                                    </p:cmd>
                                  </p:childTnLst>
                                </p:cTn>
                              </p:par>
                              <p:par>
                                <p:cTn id="7" presetID="5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Scale>
                                      <p:cBhvr>
                                        <p:cTn id="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2"/>
                                        </p:tgtEl>
                                        <p:attrNameLst>
                                          <p:attrName>ppt_x</p:attrName>
                                          <p:attrName>ppt_y</p:attrName>
                                        </p:attrNameLst>
                                      </p:cBhvr>
                                    </p:animMotion>
                                    <p:animEffect transition="in" filter="fade">
                                      <p:cBhvr>
                                        <p:cTn id="11" dur="1000"/>
                                        <p:tgtEl>
                                          <p:spTgt spid="2"/>
                                        </p:tgtEl>
                                      </p:cBhvr>
                                    </p:animEffect>
                                  </p:childTnLst>
                                </p:cTn>
                              </p:par>
                            </p:childTnLst>
                          </p:cTn>
                        </p:par>
                        <p:par>
                          <p:cTn id="12" fill="hold">
                            <p:stCondLst>
                              <p:cond delay="224664"/>
                            </p:stCondLst>
                            <p:childTnLst>
                              <p:par>
                                <p:cTn id="13" presetID="5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gtEl>
                                        <p:attrNameLst>
                                          <p:attrName>ppt_x</p:attrName>
                                          <p:attrName>ppt_y</p:attrName>
                                        </p:attrNameLst>
                                      </p:cBhvr>
                                    </p:animMotion>
                                    <p:animEffect transition="in" filter="fade">
                                      <p:cBhvr>
                                        <p:cTn id="17" dur="1000"/>
                                        <p:tgtEl>
                                          <p:spTgt spid="3"/>
                                        </p:tgtEl>
                                      </p:cBhvr>
                                    </p:animEffect>
                                  </p:childTnLst>
                                </p:cTn>
                              </p:par>
                            </p:childTnLst>
                          </p:cTn>
                        </p:par>
                        <p:par>
                          <p:cTn id="18" fill="hold">
                            <p:stCondLst>
                              <p:cond delay="225664"/>
                            </p:stCondLst>
                            <p:childTnLst>
                              <p:par>
                                <p:cTn id="19" presetID="5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childTnLst>
                          </p:cTn>
                        </p:par>
                        <p:par>
                          <p:cTn id="24" fill="hold">
                            <p:stCondLst>
                              <p:cond delay="226664"/>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5"/>
                                        </p:tgtEl>
                                        <p:attrNameLst>
                                          <p:attrName>style.visibility</p:attrName>
                                        </p:attrNameLst>
                                      </p:cBhvr>
                                      <p:to>
                                        <p:strVal val="visible"/>
                                      </p:to>
                                    </p:set>
                                    <p:anim calcmode="discrete" valueType="clr">
                                      <p:cBhvr override="childStyle">
                                        <p:cTn id="2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5"/>
                                        </p:tgtEl>
                                        <p:attrNameLst>
                                          <p:attrName>fillcolor</p:attrName>
                                        </p:attrNameLst>
                                      </p:cBhvr>
                                      <p:tavLst>
                                        <p:tav tm="0">
                                          <p:val>
                                            <p:clrVal>
                                              <a:schemeClr val="accent2"/>
                                            </p:clrVal>
                                          </p:val>
                                        </p:tav>
                                        <p:tav tm="50000">
                                          <p:val>
                                            <p:clrVal>
                                              <a:schemeClr val="hlink"/>
                                            </p:clrVal>
                                          </p:val>
                                        </p:tav>
                                      </p:tavLst>
                                    </p:anim>
                                    <p:set>
                                      <p:cBhvr>
                                        <p:cTn id="29" dur="80"/>
                                        <p:tgtEl>
                                          <p:spTgt spid="5"/>
                                        </p:tgtEl>
                                        <p:attrNameLst>
                                          <p:attrName>fill.type</p:attrName>
                                        </p:attrNameLst>
                                      </p:cBhvr>
                                      <p:to>
                                        <p:strVal val="solid"/>
                                      </p:to>
                                    </p:set>
                                  </p:childTnLst>
                                </p:cTn>
                              </p:par>
                              <p:par>
                                <p:cTn id="30" presetID="27" presetClass="entr" presetSubtype="0" fill="hold" grpId="0" nodeType="withEffect">
                                  <p:stCondLst>
                                    <p:cond delay="500"/>
                                  </p:stCondLst>
                                  <p:iterate type="lt">
                                    <p:tmPct val="50000"/>
                                  </p:iterate>
                                  <p:childTnLst>
                                    <p:set>
                                      <p:cBhvr>
                                        <p:cTn id="31" dur="1" fill="hold">
                                          <p:stCondLst>
                                            <p:cond delay="0"/>
                                          </p:stCondLst>
                                        </p:cTn>
                                        <p:tgtEl>
                                          <p:spTgt spid="6"/>
                                        </p:tgtEl>
                                        <p:attrNameLst>
                                          <p:attrName>style.visibility</p:attrName>
                                        </p:attrNameLst>
                                      </p:cBhvr>
                                      <p:to>
                                        <p:strVal val="visible"/>
                                      </p:to>
                                    </p:set>
                                    <p:anim calcmode="discrete" valueType="clr">
                                      <p:cBhvr override="childStyle">
                                        <p:cTn id="3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gtEl>
                                        <p:attrNameLst>
                                          <p:attrName>fillcolor</p:attrName>
                                        </p:attrNameLst>
                                      </p:cBhvr>
                                      <p:tavLst>
                                        <p:tav tm="0">
                                          <p:val>
                                            <p:clrVal>
                                              <a:schemeClr val="accent2"/>
                                            </p:clrVal>
                                          </p:val>
                                        </p:tav>
                                        <p:tav tm="50000">
                                          <p:val>
                                            <p:clrVal>
                                              <a:schemeClr val="hlink"/>
                                            </p:clrVal>
                                          </p:val>
                                        </p:tav>
                                      </p:tavLst>
                                    </p:anim>
                                    <p:set>
                                      <p:cBhvr>
                                        <p:cTn id="34" dur="80"/>
                                        <p:tgtEl>
                                          <p:spTgt spid="6"/>
                                        </p:tgtEl>
                                        <p:attrNameLst>
                                          <p:attrName>fill.type</p:attrName>
                                        </p:attrNameLst>
                                      </p:cBhvr>
                                      <p:to>
                                        <p:strVal val="solid"/>
                                      </p:to>
                                    </p:set>
                                  </p:childTnLst>
                                </p:cTn>
                              </p:par>
                            </p:childTnLst>
                          </p:cTn>
                        </p:par>
                        <p:par>
                          <p:cTn id="35" fill="hold">
                            <p:stCondLst>
                              <p:cond delay="237684"/>
                            </p:stCondLst>
                            <p:childTnLst>
                              <p:par>
                                <p:cTn id="36" presetID="27" presetClass="exit" presetSubtype="0" fill="hold" grpId="1" nodeType="afterEffect">
                                  <p:stCondLst>
                                    <p:cond delay="5000"/>
                                  </p:stCondLst>
                                  <p:iterate type="lt">
                                    <p:tmPct val="50000"/>
                                  </p:iterate>
                                  <p:childTnLst>
                                    <p:anim calcmode="discrete" valueType="clr">
                                      <p:cBhvr override="childStyle">
                                        <p:cTn id="37" dur="80"/>
                                        <p:tgtEl>
                                          <p:spTgt spid="6"/>
                                        </p:tgtEl>
                                        <p:attrNameLst>
                                          <p:attrName>style.color</p:attrName>
                                        </p:attrNameLst>
                                      </p:cBhvr>
                                      <p:tavLst>
                                        <p:tav tm="0">
                                          <p:val>
                                            <p:clrVal>
                                              <a:schemeClr val="hlink"/>
                                            </p:clrVal>
                                          </p:val>
                                        </p:tav>
                                        <p:tav tm="50000">
                                          <p:val>
                                            <p:clrVal>
                                              <a:schemeClr val="accent2"/>
                                            </p:clrVal>
                                          </p:val>
                                        </p:tav>
                                      </p:tavLst>
                                    </p:anim>
                                    <p:anim calcmode="discrete" valueType="clr">
                                      <p:cBhvr>
                                        <p:cTn id="38" dur="80"/>
                                        <p:tgtEl>
                                          <p:spTgt spid="6"/>
                                        </p:tgtEl>
                                        <p:attrNameLst>
                                          <p:attrName>fillcolor</p:attrName>
                                        </p:attrNameLst>
                                      </p:cBhvr>
                                      <p:tavLst>
                                        <p:tav tm="0">
                                          <p:val>
                                            <p:clrVal>
                                              <a:schemeClr val="hlink"/>
                                            </p:clrVal>
                                          </p:val>
                                        </p:tav>
                                        <p:tav tm="50000">
                                          <p:val>
                                            <p:clrVal>
                                              <a:schemeClr val="accent2"/>
                                            </p:clrVal>
                                          </p:val>
                                        </p:tav>
                                      </p:tavLst>
                                    </p:anim>
                                    <p:set>
                                      <p:cBhvr>
                                        <p:cTn id="39" dur="80"/>
                                        <p:tgtEl>
                                          <p:spTgt spid="6"/>
                                        </p:tgtEl>
                                        <p:attrNameLst>
                                          <p:attrName>fill.type</p:attrName>
                                        </p:attrNameLst>
                                      </p:cBhvr>
                                      <p:to>
                                        <p:strVal val="solid"/>
                                      </p:to>
                                    </p:set>
                                    <p:set>
                                      <p:cBhvr>
                                        <p:cTn id="40" dur="1" fill="hold">
                                          <p:stCondLst>
                                            <p:cond delay="79"/>
                                          </p:stCondLst>
                                        </p:cTn>
                                        <p:tgtEl>
                                          <p:spTgt spid="6"/>
                                        </p:tgtEl>
                                        <p:attrNameLst>
                                          <p:attrName>style.visibility</p:attrName>
                                        </p:attrNameLst>
                                      </p:cBhvr>
                                      <p:to>
                                        <p:strVal val="hidden"/>
                                      </p:to>
                                    </p:set>
                                  </p:childTnLst>
                                </p:cTn>
                              </p:par>
                              <p:par>
                                <p:cTn id="41" presetID="27" presetClass="exit" presetSubtype="0" fill="hold" grpId="1" nodeType="withEffect">
                                  <p:stCondLst>
                                    <p:cond delay="500"/>
                                  </p:stCondLst>
                                  <p:iterate type="lt">
                                    <p:tmPct val="50000"/>
                                  </p:iterate>
                                  <p:childTnLst>
                                    <p:anim calcmode="discrete" valueType="clr">
                                      <p:cBhvr override="childStyle">
                                        <p:cTn id="42" dur="80"/>
                                        <p:tgtEl>
                                          <p:spTgt spid="5"/>
                                        </p:tgtEl>
                                        <p:attrNameLst>
                                          <p:attrName>style.color</p:attrName>
                                        </p:attrNameLst>
                                      </p:cBhvr>
                                      <p:tavLst>
                                        <p:tav tm="0">
                                          <p:val>
                                            <p:clrVal>
                                              <a:schemeClr val="hlink"/>
                                            </p:clrVal>
                                          </p:val>
                                        </p:tav>
                                        <p:tav tm="50000">
                                          <p:val>
                                            <p:clrVal>
                                              <a:schemeClr val="accent2"/>
                                            </p:clrVal>
                                          </p:val>
                                        </p:tav>
                                      </p:tavLst>
                                    </p:anim>
                                    <p:anim calcmode="discrete" valueType="clr">
                                      <p:cBhvr>
                                        <p:cTn id="43" dur="80"/>
                                        <p:tgtEl>
                                          <p:spTgt spid="5"/>
                                        </p:tgtEl>
                                        <p:attrNameLst>
                                          <p:attrName>fillcolor</p:attrName>
                                        </p:attrNameLst>
                                      </p:cBhvr>
                                      <p:tavLst>
                                        <p:tav tm="0">
                                          <p:val>
                                            <p:clrVal>
                                              <a:schemeClr val="hlink"/>
                                            </p:clrVal>
                                          </p:val>
                                        </p:tav>
                                        <p:tav tm="50000">
                                          <p:val>
                                            <p:clrVal>
                                              <a:schemeClr val="accent2"/>
                                            </p:clrVal>
                                          </p:val>
                                        </p:tav>
                                      </p:tavLst>
                                    </p:anim>
                                    <p:set>
                                      <p:cBhvr>
                                        <p:cTn id="44" dur="80"/>
                                        <p:tgtEl>
                                          <p:spTgt spid="5"/>
                                        </p:tgtEl>
                                        <p:attrNameLst>
                                          <p:attrName>fill.type</p:attrName>
                                        </p:attrNameLst>
                                      </p:cBhvr>
                                      <p:to>
                                        <p:strVal val="solid"/>
                                      </p:to>
                                    </p:set>
                                    <p:set>
                                      <p:cBhvr>
                                        <p:cTn id="45" dur="1" fill="hold">
                                          <p:stCondLst>
                                            <p:cond delay="79"/>
                                          </p:stCondLst>
                                        </p:cTn>
                                        <p:tgtEl>
                                          <p:spTgt spid="5"/>
                                        </p:tgtEl>
                                        <p:attrNameLst>
                                          <p:attrName>style.visibility</p:attrName>
                                        </p:attrNameLst>
                                      </p:cBhvr>
                                      <p:to>
                                        <p:strVal val="hidden"/>
                                      </p:to>
                                    </p:set>
                                  </p:childTnLst>
                                </p:cTn>
                              </p:par>
                            </p:childTnLst>
                          </p:cTn>
                        </p:par>
                        <p:par>
                          <p:cTn id="46" fill="hold">
                            <p:stCondLst>
                              <p:cond delay="253204"/>
                            </p:stCondLst>
                            <p:childTnLst>
                              <p:par>
                                <p:cTn id="47" presetID="52" presetClass="exit" presetSubtype="0" fill="hold" nodeType="afterEffect">
                                  <p:stCondLst>
                                    <p:cond delay="2000"/>
                                  </p:stCondLst>
                                  <p:childTnLst>
                                    <p:animScale>
                                      <p:cBhvr>
                                        <p:cTn id="48"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9" dur="1000" accel="50000">
                                          <p:stCondLst>
                                            <p:cond delay="0"/>
                                          </p:stCondLst>
                                        </p:cTn>
                                        <p:tgtEl>
                                          <p:spTgt spid="2"/>
                                        </p:tgtEl>
                                        <p:attrNameLst>
                                          <p:attrName>ppt_x</p:attrName>
                                          <p:attrName>ppt_y</p:attrName>
                                        </p:attrNameLst>
                                      </p:cBhvr>
                                    </p:animMotion>
                                    <p:animEffect transition="out" filter="fade">
                                      <p:cBhvr>
                                        <p:cTn id="50" dur="1000"/>
                                        <p:tgtEl>
                                          <p:spTgt spid="2"/>
                                        </p:tgtEl>
                                      </p:cBhvr>
                                    </p:animEffect>
                                    <p:set>
                                      <p:cBhvr>
                                        <p:cTn id="51" dur="1" fill="hold">
                                          <p:stCondLst>
                                            <p:cond delay="999"/>
                                          </p:stCondLst>
                                        </p:cTn>
                                        <p:tgtEl>
                                          <p:spTgt spid="2"/>
                                        </p:tgtEl>
                                        <p:attrNameLst>
                                          <p:attrName>style.visibility</p:attrName>
                                        </p:attrNameLst>
                                      </p:cBhvr>
                                      <p:to>
                                        <p:strVal val="hidden"/>
                                      </p:to>
                                    </p:set>
                                  </p:childTnLst>
                                </p:cTn>
                              </p:par>
                            </p:childTnLst>
                          </p:cTn>
                        </p:par>
                        <p:par>
                          <p:cTn id="52" fill="hold">
                            <p:stCondLst>
                              <p:cond delay="256204"/>
                            </p:stCondLst>
                            <p:childTnLst>
                              <p:par>
                                <p:cTn id="53" presetID="52" presetClass="exit" presetSubtype="0" fill="hold" nodeType="afterEffect">
                                  <p:stCondLst>
                                    <p:cond delay="0"/>
                                  </p:stCondLst>
                                  <p:childTnLst>
                                    <p:animScale>
                                      <p:cBhvr>
                                        <p:cTn id="54"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5" dur="1000" accel="50000">
                                          <p:stCondLst>
                                            <p:cond delay="0"/>
                                          </p:stCondLst>
                                        </p:cTn>
                                        <p:tgtEl>
                                          <p:spTgt spid="3"/>
                                        </p:tgtEl>
                                        <p:attrNameLst>
                                          <p:attrName>ppt_x</p:attrName>
                                          <p:attrName>ppt_y</p:attrName>
                                        </p:attrNameLst>
                                      </p:cBhvr>
                                    </p:animMotion>
                                    <p:animEffect transition="out" filter="fade">
                                      <p:cBhvr>
                                        <p:cTn id="56" dur="1000"/>
                                        <p:tgtEl>
                                          <p:spTgt spid="3"/>
                                        </p:tgtEl>
                                      </p:cBhvr>
                                    </p:animEffect>
                                    <p:set>
                                      <p:cBhvr>
                                        <p:cTn id="57" dur="1" fill="hold">
                                          <p:stCondLst>
                                            <p:cond delay="999"/>
                                          </p:stCondLst>
                                        </p:cTn>
                                        <p:tgtEl>
                                          <p:spTgt spid="3"/>
                                        </p:tgtEl>
                                        <p:attrNameLst>
                                          <p:attrName>style.visibility</p:attrName>
                                        </p:attrNameLst>
                                      </p:cBhvr>
                                      <p:to>
                                        <p:strVal val="hidden"/>
                                      </p:to>
                                    </p:set>
                                  </p:childTnLst>
                                </p:cTn>
                              </p:par>
                            </p:childTnLst>
                          </p:cTn>
                        </p:par>
                        <p:par>
                          <p:cTn id="58" fill="hold">
                            <p:stCondLst>
                              <p:cond delay="257204"/>
                            </p:stCondLst>
                            <p:childTnLst>
                              <p:par>
                                <p:cTn id="59" presetID="52" presetClass="exit" presetSubtype="0" fill="hold" nodeType="afterEffect">
                                  <p:stCondLst>
                                    <p:cond delay="0"/>
                                  </p:stCondLst>
                                  <p:childTnLst>
                                    <p:animScale>
                                      <p:cBhvr>
                                        <p:cTn id="60"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1" dur="1000" accel="50000">
                                          <p:stCondLst>
                                            <p:cond delay="0"/>
                                          </p:stCondLst>
                                        </p:cTn>
                                        <p:tgtEl>
                                          <p:spTgt spid="4"/>
                                        </p:tgtEl>
                                        <p:attrNameLst>
                                          <p:attrName>ppt_x</p:attrName>
                                          <p:attrName>ppt_y</p:attrName>
                                        </p:attrNameLst>
                                      </p:cBhvr>
                                    </p:animMotion>
                                    <p:animEffect transition="out" filter="fade">
                                      <p:cBhvr>
                                        <p:cTn id="62" dur="1000"/>
                                        <p:tgtEl>
                                          <p:spTgt spid="4"/>
                                        </p:tgtEl>
                                      </p:cBhvr>
                                    </p:animEffect>
                                    <p:set>
                                      <p:cBhvr>
                                        <p:cTn id="6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6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p:bldP spid="5" grpId="1"/>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3EDE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6143636" y="1643050"/>
            <a:ext cx="2643206" cy="4401205"/>
          </a:xfrm>
          <a:prstGeom prst="rect">
            <a:avLst/>
          </a:prstGeom>
          <a:noFill/>
        </p:spPr>
        <p:txBody>
          <a:bodyPr wrap="square" rtlCol="0">
            <a:spAutoFit/>
          </a:bodyPr>
          <a:lstStyle/>
          <a:p>
            <a:r>
              <a:rPr lang="it-IT" sz="1400" dirty="0" smtClean="0"/>
              <a:t>Lo sport, già riservato ai figli delle famiglie nobili, si popolarizza: palestra e ginnasio sono frequentati dai piccolo-borghesi. Manca, invece, una organica preparazione militare.</a:t>
            </a:r>
          </a:p>
          <a:p>
            <a:endParaRPr lang="it-IT" sz="1400" dirty="0" smtClean="0"/>
          </a:p>
          <a:p>
            <a:r>
              <a:rPr lang="it-IT" sz="1400" dirty="0" smtClean="0"/>
              <a:t>La disciplina, anche se non assume forme eccessive come a Sparta, è senz'altro severa: si parla dei bambini che se ne vanno a scuola in fila, a capo scoperto piova o nevichi, in massimo ordine.</a:t>
            </a:r>
          </a:p>
          <a:p>
            <a:endParaRPr lang="it-IT" sz="1400" dirty="0" smtClean="0"/>
          </a:p>
          <a:p>
            <a:r>
              <a:rPr lang="it-IT" sz="1400" dirty="0" smtClean="0"/>
              <a:t>Il periodo scolastico si estende fin verso i quattordici anni, mancando ancora qualcosa di analogo alla nostra istruzione secondaria.</a:t>
            </a:r>
            <a:endParaRPr lang="it-IT" sz="1400" dirty="0"/>
          </a:p>
        </p:txBody>
      </p:sp>
      <p:pic>
        <p:nvPicPr>
          <p:cNvPr id="4" name="film20.avi">
            <a:hlinkClick r:id="" action="ppaction://media"/>
          </p:cNvPr>
          <p:cNvPicPr>
            <a:picLocks noRot="1" noChangeAspect="1"/>
          </p:cNvPicPr>
          <p:nvPr>
            <a:videoFile r:link="rId1"/>
          </p:nvPr>
        </p:nvPicPr>
        <p:blipFill>
          <a:blip r:embed="rId3" cstate="print"/>
          <a:stretch>
            <a:fillRect/>
          </a:stretch>
        </p:blipFill>
        <p:spPr>
          <a:xfrm>
            <a:off x="0" y="1357298"/>
            <a:ext cx="6143636" cy="5500702"/>
          </a:xfrm>
          <a:prstGeom prst="rect">
            <a:avLst/>
          </a:prstGeom>
        </p:spPr>
      </p:pic>
    </p:spTree>
  </p:cSld>
  <p:clrMapOvr>
    <a:masterClrMapping/>
  </p:clrMapOvr>
  <p:transition spd="slow" advTm="231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gtEl>
                                        <p:attrNameLst>
                                          <p:attrName>fillcolor</p:attrName>
                                        </p:attrNameLst>
                                      </p:cBhvr>
                                      <p:tavLst>
                                        <p:tav tm="0">
                                          <p:val>
                                            <p:clrVal>
                                              <a:schemeClr val="accent2"/>
                                            </p:clrVal>
                                          </p:val>
                                        </p:tav>
                                        <p:tav tm="50000">
                                          <p:val>
                                            <p:clrVal>
                                              <a:schemeClr val="hlink"/>
                                            </p:clrVal>
                                          </p:val>
                                        </p:tav>
                                      </p:tavLst>
                                    </p:anim>
                                    <p:set>
                                      <p:cBhvr>
                                        <p:cTn id="15" dur="80"/>
                                        <p:tgtEl>
                                          <p:spTgt spid="3"/>
                                        </p:tgtEl>
                                        <p:attrNameLst>
                                          <p:attrName>fill.type</p:attrName>
                                        </p:attrNameLst>
                                      </p:cBhvr>
                                      <p:to>
                                        <p:strVal val="solid"/>
                                      </p:to>
                                    </p:set>
                                  </p:childTnLst>
                                </p:cTn>
                              </p:par>
                            </p:childTnLst>
                          </p:cTn>
                        </p:par>
                        <p:par>
                          <p:cTn id="16" fill="hold">
                            <p:stCondLst>
                              <p:cond delay="17320"/>
                            </p:stCondLst>
                            <p:childTnLst>
                              <p:par>
                                <p:cTn id="17" presetID="1" presetClass="mediacall" presetSubtype="0" fill="hold" nodeType="afterEffect">
                                  <p:stCondLst>
                                    <p:cond delay="0"/>
                                  </p:stCondLst>
                                  <p:childTnLst>
                                    <p:cmd type="call" cmd="playFrom(0.0)">
                                      <p:cBhvr>
                                        <p:cTn id="18" dur="97320" fill="hold"/>
                                        <p:tgtEl>
                                          <p:spTgt spid="4"/>
                                        </p:tgtEl>
                                      </p:cBhvr>
                                    </p:cmd>
                                  </p:childTnLst>
                                </p:cTn>
                              </p:par>
                            </p:childTnLst>
                          </p:cTn>
                        </p:par>
                        <p:par>
                          <p:cTn id="19" fill="hold">
                            <p:stCondLst>
                              <p:cond delay="114640"/>
                            </p:stCondLst>
                            <p:childTnLst>
                              <p:par>
                                <p:cTn id="20" presetID="2" presetClass="mediacall" presetSubtype="0" fill="hold" nodeType="afterEffect">
                                  <p:stCondLst>
                                    <p:cond delay="98000"/>
                                  </p:stCondLst>
                                  <p:childTnLst>
                                    <p:cmd type="call" cmd="togglePause">
                                      <p:cBhvr>
                                        <p:cTn id="21" dur="1" fill="hold"/>
                                        <p:tgtEl>
                                          <p:spTgt spid="4"/>
                                        </p:tgtEl>
                                      </p:cBhvr>
                                    </p:cmd>
                                  </p:childTnLst>
                                </p:cTn>
                              </p:par>
                            </p:childTnLst>
                          </p:cTn>
                        </p:par>
                        <p:par>
                          <p:cTn id="22" fill="hold">
                            <p:stCondLst>
                              <p:cond delay="212640"/>
                            </p:stCondLst>
                            <p:childTnLst>
                              <p:par>
                                <p:cTn id="23" presetID="48" presetClass="exit" presetSubtype="0" decel="50000" fill="hold" nodeType="afterEffect">
                                  <p:stCondLst>
                                    <p:cond delay="6000"/>
                                  </p:stCondLst>
                                  <p:childTnLst>
                                    <p:anim calcmode="lin" valueType="num">
                                      <p:cBhvr>
                                        <p:cTn id="24" dur="1000"/>
                                        <p:tgtEl>
                                          <p:spTgt spid="4"/>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5" dur="1000"/>
                                        <p:tgtEl>
                                          <p:spTgt spid="4"/>
                                        </p:tgtEl>
                                        <p:attrNameLst>
                                          <p:attrName>ppt_x</p:attrName>
                                        </p:attrNameLst>
                                      </p:cBhvr>
                                      <p:tavLst>
                                        <p:tav tm="0">
                                          <p:val>
                                            <p:strVal val="ppt_x"/>
                                          </p:val>
                                        </p:tav>
                                        <p:tav tm="50000">
                                          <p:val>
                                            <p:fltVal val="0.95"/>
                                          </p:val>
                                        </p:tav>
                                        <p:tav tm="100000">
                                          <p:val>
                                            <p:fltVal val="-1"/>
                                          </p:val>
                                        </p:tav>
                                      </p:tavLst>
                                    </p:anim>
                                    <p:anim calcmode="lin" valueType="num">
                                      <p:cBhvr>
                                        <p:cTn id="26" dur="1000"/>
                                        <p:tgtEl>
                                          <p:spTgt spid="4"/>
                                        </p:tgtEl>
                                        <p:attrNameLst>
                                          <p:attrName>ppt_y</p:attrName>
                                        </p:attrNameLst>
                                      </p:cBhvr>
                                      <p:tavLst>
                                        <p:tav tm="0">
                                          <p:val>
                                            <p:strVal val="ppt_y"/>
                                          </p:val>
                                        </p:tav>
                                        <p:tav tm="100000">
                                          <p:val>
                                            <p:strVal val="ppt_y"/>
                                          </p:val>
                                        </p:tav>
                                      </p:tavLst>
                                    </p:anim>
                                    <p:animEffect transition="out" filter="fade">
                                      <p:cBhvr>
                                        <p:cTn id="27" dur="1000"/>
                                        <p:tgtEl>
                                          <p:spTgt spid="4"/>
                                        </p:tgtEl>
                                      </p:cBhvr>
                                    </p:animEffect>
                                    <p:set>
                                      <p:cBhvr>
                                        <p:cTn id="28" dur="1" fill="hold">
                                          <p:stCondLst>
                                            <p:cond delay="999"/>
                                          </p:stCondLst>
                                        </p:cTn>
                                        <p:tgtEl>
                                          <p:spTgt spid="4"/>
                                        </p:tgtEl>
                                        <p:attrNameLst>
                                          <p:attrName>style.visibility</p:attrName>
                                        </p:attrNameLst>
                                      </p:cBhvr>
                                      <p:to>
                                        <p:strVal val="hidden"/>
                                      </p:to>
                                    </p:set>
                                    <p:cmd type="call" cmd="stop">
                                      <p:cBhvr>
                                        <p:cTn id="29" dur="1">
                                          <p:stCondLst>
                                            <p:cond delay="999"/>
                                          </p:stCondLst>
                                        </p:cTn>
                                        <p:tgtEl>
                                          <p:spTgt spid="4"/>
                                        </p:tgtEl>
                                      </p:cBhvr>
                                    </p:cmd>
                                  </p:childTnLst>
                                </p:cTn>
                              </p:par>
                              <p:par>
                                <p:cTn id="30" presetID="27" presetClass="exit" presetSubtype="0" fill="hold" grpId="1" nodeType="withEffect">
                                  <p:stCondLst>
                                    <p:cond delay="0"/>
                                  </p:stCondLst>
                                  <p:iterate type="lt">
                                    <p:tmPct val="50000"/>
                                  </p:iterate>
                                  <p:childTnLst>
                                    <p:anim calcmode="discrete" valueType="clr">
                                      <p:cBhvr override="childStyle">
                                        <p:cTn id="31" dur="80"/>
                                        <p:tgtEl>
                                          <p:spTgt spid="3"/>
                                        </p:tgtEl>
                                        <p:attrNameLst>
                                          <p:attrName>style.color</p:attrName>
                                        </p:attrNameLst>
                                      </p:cBhvr>
                                      <p:tavLst>
                                        <p:tav tm="0">
                                          <p:val>
                                            <p:clrVal>
                                              <a:schemeClr val="hlink"/>
                                            </p:clrVal>
                                          </p:val>
                                        </p:tav>
                                        <p:tav tm="50000">
                                          <p:val>
                                            <p:clrVal>
                                              <a:schemeClr val="accent2"/>
                                            </p:clrVal>
                                          </p:val>
                                        </p:tav>
                                      </p:tavLst>
                                    </p:anim>
                                    <p:anim calcmode="discrete" valueType="clr">
                                      <p:cBhvr>
                                        <p:cTn id="32" dur="80"/>
                                        <p:tgtEl>
                                          <p:spTgt spid="3"/>
                                        </p:tgtEl>
                                        <p:attrNameLst>
                                          <p:attrName>fillcolor</p:attrName>
                                        </p:attrNameLst>
                                      </p:cBhvr>
                                      <p:tavLst>
                                        <p:tav tm="0">
                                          <p:val>
                                            <p:clrVal>
                                              <a:schemeClr val="hlink"/>
                                            </p:clrVal>
                                          </p:val>
                                        </p:tav>
                                        <p:tav tm="50000">
                                          <p:val>
                                            <p:clrVal>
                                              <a:schemeClr val="accent2"/>
                                            </p:clrVal>
                                          </p:val>
                                        </p:tav>
                                      </p:tavLst>
                                    </p:anim>
                                    <p:set>
                                      <p:cBhvr>
                                        <p:cTn id="33" dur="80"/>
                                        <p:tgtEl>
                                          <p:spTgt spid="3"/>
                                        </p:tgtEl>
                                        <p:attrNameLst>
                                          <p:attrName>fill.type</p:attrName>
                                        </p:attrNameLst>
                                      </p:cBhvr>
                                      <p:to>
                                        <p:strVal val="solid"/>
                                      </p:to>
                                    </p:set>
                                    <p:set>
                                      <p:cBhvr>
                                        <p:cTn id="34" dur="1" fill="hold">
                                          <p:stCondLst>
                                            <p:cond delay="7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3" grpId="0"/>
      <p:bldP spid="3"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2BF5FF"/>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pic>
        <p:nvPicPr>
          <p:cNvPr id="2" name="Immagine 1" descr="foto12.jpg"/>
          <p:cNvPicPr>
            <a:picLocks noChangeAspect="1"/>
          </p:cNvPicPr>
          <p:nvPr/>
        </p:nvPicPr>
        <p:blipFill>
          <a:blip r:embed="rId3" cstate="print"/>
          <a:stretch>
            <a:fillRect/>
          </a:stretch>
        </p:blipFill>
        <p:spPr>
          <a:xfrm>
            <a:off x="0" y="1643050"/>
            <a:ext cx="5072066" cy="5214950"/>
          </a:xfrm>
          <a:prstGeom prst="rect">
            <a:avLst/>
          </a:prstGeom>
        </p:spPr>
      </p:pic>
      <p:sp>
        <p:nvSpPr>
          <p:cNvPr id="3" name="CasellaDiTesto 2"/>
          <p:cNvSpPr txBox="1"/>
          <p:nvPr/>
        </p:nvSpPr>
        <p:spPr>
          <a:xfrm>
            <a:off x="5500694" y="1714488"/>
            <a:ext cx="3214710" cy="4544081"/>
          </a:xfrm>
          <a:prstGeom prst="rect">
            <a:avLst/>
          </a:prstGeom>
          <a:noFill/>
        </p:spPr>
        <p:txBody>
          <a:bodyPr wrap="square" rtlCol="0">
            <a:spAutoFit/>
          </a:bodyPr>
          <a:lstStyle/>
          <a:p>
            <a:r>
              <a:rPr lang="it-IT" sz="1400" dirty="0" smtClean="0"/>
              <a:t>Dopo le elementari alcuni ragazzi seguivano corsi di studio superiori per quattro anni.I bambini studiavano le materie clasiche ma potevano scegliere se intraprendere la carriera militare oppure dedicarsi interamente alla politica. Anche se facendo così una attività non escludeva l'altra, nel senso che i grandi generali ateniesi avevano pieno potere anche nella gerarchia politica. </a:t>
            </a:r>
          </a:p>
          <a:p>
            <a:endParaRPr lang="it-IT" sz="1400" dirty="0" smtClean="0"/>
          </a:p>
          <a:p>
            <a:r>
              <a:rPr lang="it-IT" sz="1400" dirty="0" smtClean="0"/>
              <a:t>Al compimento del 18° anno di età entravano nella scuola militare per altri due anni, a 20 anni conseguivano la laurea. </a:t>
            </a:r>
          </a:p>
          <a:p>
            <a:r>
              <a:rPr lang="it-IT" sz="1400" dirty="0" smtClean="0"/>
              <a:t>    </a:t>
            </a:r>
          </a:p>
          <a:p>
            <a:r>
              <a:rPr lang="it-IT" sz="1400" dirty="0" smtClean="0"/>
              <a:t>Nessuna istruzione professionale. Le tecniche vengono trasmesse dall'esperto all'apprendista. </a:t>
            </a:r>
            <a:endParaRPr lang="it-IT" sz="1400" dirty="0"/>
          </a:p>
        </p:txBody>
      </p:sp>
      <p:pic>
        <p:nvPicPr>
          <p:cNvPr id="4" name="Rallia_Hristidou_-Ego_Gia_Sena.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slow" advTm="42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par>
                          <p:cTn id="15" fill="hold">
                            <p:stCondLst>
                              <p:cond delay="279077"/>
                            </p:stCondLst>
                            <p:childTnLst>
                              <p:par>
                                <p:cTn id="16" presetID="10" presetClass="exit" presetSubtype="0" fill="hold" nodeType="afterEffect">
                                  <p:stCondLst>
                                    <p:cond delay="7000"/>
                                  </p:stCondLst>
                                  <p:childTnLst>
                                    <p:animEffect transition="out" filter="fade">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par>
                                <p:cTn id="19" presetID="27" presetClass="exit" presetSubtype="0" fill="hold" grpId="1" nodeType="withEffect">
                                  <p:stCondLst>
                                    <p:cond delay="0"/>
                                  </p:stCondLst>
                                  <p:iterate type="lt">
                                    <p:tmPct val="50000"/>
                                  </p:iterate>
                                  <p:childTnLst>
                                    <p:anim calcmode="discrete" valueType="clr">
                                      <p:cBhvr override="childStyle">
                                        <p:cTn id="20" dur="80"/>
                                        <p:tgtEl>
                                          <p:spTgt spid="3"/>
                                        </p:tgtEl>
                                        <p:attrNameLst>
                                          <p:attrName>style.color</p:attrName>
                                        </p:attrNameLst>
                                      </p:cBhvr>
                                      <p:tavLst>
                                        <p:tav tm="0">
                                          <p:val>
                                            <p:clrVal>
                                              <a:schemeClr val="hlink"/>
                                            </p:clrVal>
                                          </p:val>
                                        </p:tav>
                                        <p:tav tm="50000">
                                          <p:val>
                                            <p:clrVal>
                                              <a:schemeClr val="accent2"/>
                                            </p:clrVal>
                                          </p:val>
                                        </p:tav>
                                      </p:tavLst>
                                    </p:anim>
                                    <p:anim calcmode="discrete" valueType="clr">
                                      <p:cBhvr>
                                        <p:cTn id="21" dur="80"/>
                                        <p:tgtEl>
                                          <p:spTgt spid="3"/>
                                        </p:tgtEl>
                                        <p:attrNameLst>
                                          <p:attrName>fillcolor</p:attrName>
                                        </p:attrNameLst>
                                      </p:cBhvr>
                                      <p:tavLst>
                                        <p:tav tm="0">
                                          <p:val>
                                            <p:clrVal>
                                              <a:schemeClr val="hlink"/>
                                            </p:clrVal>
                                          </p:val>
                                        </p:tav>
                                        <p:tav tm="50000">
                                          <p:val>
                                            <p:clrVal>
                                              <a:schemeClr val="accent2"/>
                                            </p:clrVal>
                                          </p:val>
                                        </p:tav>
                                      </p:tavLst>
                                    </p:anim>
                                    <p:set>
                                      <p:cBhvr>
                                        <p:cTn id="22" dur="80"/>
                                        <p:tgtEl>
                                          <p:spTgt spid="3"/>
                                        </p:tgtEl>
                                        <p:attrNameLst>
                                          <p:attrName>fill.type</p:attrName>
                                        </p:attrNameLst>
                                      </p:cBhvr>
                                      <p:to>
                                        <p:strVal val="solid"/>
                                      </p:to>
                                    </p:set>
                                    <p:set>
                                      <p:cBhvr>
                                        <p:cTn id="23" dur="1" fill="hold">
                                          <p:stCondLst>
                                            <p:cond delay="7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4"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2BF5FF"/>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5929322" y="1928802"/>
            <a:ext cx="2928958" cy="3539430"/>
          </a:xfrm>
          <a:prstGeom prst="rect">
            <a:avLst/>
          </a:prstGeom>
          <a:noFill/>
        </p:spPr>
        <p:txBody>
          <a:bodyPr wrap="square" rtlCol="0">
            <a:spAutoFit/>
          </a:bodyPr>
          <a:lstStyle/>
          <a:p>
            <a:r>
              <a:rPr lang="it-IT" sz="1400" dirty="0" smtClean="0"/>
              <a:t>Le bambine ateniesi invece, imparavano</a:t>
            </a:r>
            <a:r>
              <a:rPr lang="it-IT" sz="1400" b="1" dirty="0" smtClean="0"/>
              <a:t> </a:t>
            </a:r>
            <a:r>
              <a:rPr lang="it-IT" sz="1400" dirty="0" smtClean="0"/>
              <a:t>dalla</a:t>
            </a:r>
            <a:r>
              <a:rPr lang="it-IT" sz="1400" b="1" dirty="0" smtClean="0"/>
              <a:t> </a:t>
            </a:r>
            <a:r>
              <a:rPr lang="it-IT" sz="1400" dirty="0" smtClean="0"/>
              <a:t>madre a occuparsi</a:t>
            </a:r>
            <a:r>
              <a:rPr lang="it-IT" sz="1400" b="1" dirty="0" smtClean="0"/>
              <a:t> </a:t>
            </a:r>
            <a:r>
              <a:rPr lang="it-IT" sz="1400" dirty="0" smtClean="0"/>
              <a:t>della casa, a filare e a tessere la lana; quelle di famiglia ricca ricevevano un'istruzione in casa,molte imparavano a leggere e scrivere a casa, nel conforto del loro cortile. </a:t>
            </a:r>
          </a:p>
          <a:p>
            <a:endParaRPr lang="it-IT" sz="1400" dirty="0" smtClean="0"/>
          </a:p>
          <a:p>
            <a:r>
              <a:rPr lang="it-IT" sz="1400" dirty="0" smtClean="0"/>
              <a:t>Le donne ateniesi erano escluse dalla vita sociale e non potevano uscire di casa se non per far visita ad altre donne o partecipare a riti religiosi. Passavano il tempo nel gineceo una zona della casa a loro riservata.</a:t>
            </a:r>
            <a:endParaRPr lang="it-IT" sz="1400" dirty="0"/>
          </a:p>
        </p:txBody>
      </p:sp>
      <p:pic>
        <p:nvPicPr>
          <p:cNvPr id="3" name="film21.avi">
            <a:hlinkClick r:id="" action="ppaction://media"/>
          </p:cNvPr>
          <p:cNvPicPr>
            <a:picLocks noRot="1" noChangeAspect="1"/>
          </p:cNvPicPr>
          <p:nvPr>
            <a:videoFile r:link="rId1"/>
          </p:nvPr>
        </p:nvPicPr>
        <p:blipFill>
          <a:blip r:embed="rId3" cstate="print"/>
          <a:stretch>
            <a:fillRect/>
          </a:stretch>
        </p:blipFill>
        <p:spPr>
          <a:xfrm>
            <a:off x="214282" y="1785926"/>
            <a:ext cx="5429288" cy="4857784"/>
          </a:xfrm>
          <a:prstGeom prst="rect">
            <a:avLst/>
          </a:prstGeom>
        </p:spPr>
      </p:pic>
    </p:spTree>
  </p:cSld>
  <p:clrMapOvr>
    <a:masterClrMapping/>
  </p:clrMapOvr>
  <p:transition spd="slow" advTm="168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
                                        </p:tgtEl>
                                        <p:attrNameLst>
                                          <p:attrName>style.visibility</p:attrName>
                                        </p:attrNameLst>
                                      </p:cBhvr>
                                      <p:to>
                                        <p:strVal val="visible"/>
                                      </p:to>
                                    </p:set>
                                    <p:anim calcmode="discrete" valueType="clr">
                                      <p:cBhvr override="childStyle">
                                        <p:cTn id="10"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
                                        </p:tgtEl>
                                        <p:attrNameLst>
                                          <p:attrName>fillcolor</p:attrName>
                                        </p:attrNameLst>
                                      </p:cBhvr>
                                      <p:tavLst>
                                        <p:tav tm="0">
                                          <p:val>
                                            <p:clrVal>
                                              <a:schemeClr val="accent2"/>
                                            </p:clrVal>
                                          </p:val>
                                        </p:tav>
                                        <p:tav tm="50000">
                                          <p:val>
                                            <p:clrVal>
                                              <a:schemeClr val="hlink"/>
                                            </p:clrVal>
                                          </p:val>
                                        </p:tav>
                                      </p:tavLst>
                                    </p:anim>
                                    <p:set>
                                      <p:cBhvr>
                                        <p:cTn id="12" dur="80"/>
                                        <p:tgtEl>
                                          <p:spTgt spid="2"/>
                                        </p:tgtEl>
                                        <p:attrNameLst>
                                          <p:attrName>fill.type</p:attrName>
                                        </p:attrNameLst>
                                      </p:cBhvr>
                                      <p:to>
                                        <p:strVal val="solid"/>
                                      </p:to>
                                    </p:set>
                                  </p:childTnLst>
                                </p:cTn>
                              </p:par>
                            </p:childTnLst>
                          </p:cTn>
                        </p:par>
                        <p:par>
                          <p:cTn id="13" fill="hold">
                            <p:stCondLst>
                              <p:cond delay="15320"/>
                            </p:stCondLst>
                            <p:childTnLst>
                              <p:par>
                                <p:cTn id="14" presetID="1" presetClass="mediacall" presetSubtype="0" fill="hold" nodeType="afterEffect">
                                  <p:stCondLst>
                                    <p:cond delay="0"/>
                                  </p:stCondLst>
                                  <p:childTnLst>
                                    <p:cmd type="call" cmd="playFrom(0.0)">
                                      <p:cBhvr>
                                        <p:cTn id="15" dur="67840" fill="hold"/>
                                        <p:tgtEl>
                                          <p:spTgt spid="3"/>
                                        </p:tgtEl>
                                      </p:cBhvr>
                                    </p:cmd>
                                  </p:childTnLst>
                                </p:cTn>
                              </p:par>
                            </p:childTnLst>
                          </p:cTn>
                        </p:par>
                        <p:par>
                          <p:cTn id="16" fill="hold">
                            <p:stCondLst>
                              <p:cond delay="83160"/>
                            </p:stCondLst>
                            <p:childTnLst>
                              <p:par>
                                <p:cTn id="17" presetID="2" presetClass="mediacall" presetSubtype="0" fill="hold" nodeType="afterEffect">
                                  <p:stCondLst>
                                    <p:cond delay="69000"/>
                                  </p:stCondLst>
                                  <p:childTnLst>
                                    <p:cmd type="call" cmd="togglePause">
                                      <p:cBhvr>
                                        <p:cTn id="18" dur="1" fill="hold"/>
                                        <p:tgtEl>
                                          <p:spTgt spid="3"/>
                                        </p:tgtEl>
                                      </p:cBhvr>
                                    </p:cmd>
                                  </p:childTnLst>
                                </p:cTn>
                              </p:par>
                            </p:childTnLst>
                          </p:cTn>
                        </p:par>
                        <p:par>
                          <p:cTn id="19" fill="hold">
                            <p:stCondLst>
                              <p:cond delay="152160"/>
                            </p:stCondLst>
                            <p:childTnLst>
                              <p:par>
                                <p:cTn id="20" presetID="4" presetClass="exit" presetSubtype="16" fill="hold" nodeType="afterEffect">
                                  <p:stCondLst>
                                    <p:cond delay="5000"/>
                                  </p:stCondLst>
                                  <p:childTnLst>
                                    <p:animEffect transition="out" filter="box(in)">
                                      <p:cBhvr>
                                        <p:cTn id="21" dur="500"/>
                                        <p:tgtEl>
                                          <p:spTgt spid="3"/>
                                        </p:tgtEl>
                                      </p:cBhvr>
                                    </p:animEffect>
                                    <p:set>
                                      <p:cBhvr>
                                        <p:cTn id="22" dur="1" fill="hold">
                                          <p:stCondLst>
                                            <p:cond delay="499"/>
                                          </p:stCondLst>
                                        </p:cTn>
                                        <p:tgtEl>
                                          <p:spTgt spid="3"/>
                                        </p:tgtEl>
                                        <p:attrNameLst>
                                          <p:attrName>style.visibility</p:attrName>
                                        </p:attrNameLst>
                                      </p:cBhvr>
                                      <p:to>
                                        <p:strVal val="hidden"/>
                                      </p:to>
                                    </p:set>
                                    <p:cmd type="call" cmd="stop">
                                      <p:cBhvr>
                                        <p:cTn id="23" dur="1">
                                          <p:stCondLst>
                                            <p:cond delay="499"/>
                                          </p:stCondLst>
                                        </p:cTn>
                                        <p:tgtEl>
                                          <p:spTgt spid="3"/>
                                        </p:tgtEl>
                                      </p:cBhvr>
                                    </p:cmd>
                                  </p:childTnLst>
                                </p:cTn>
                              </p:par>
                              <p:par>
                                <p:cTn id="24" presetID="27" presetClass="exit" presetSubtype="0" fill="hold" grpId="1" nodeType="withEffect">
                                  <p:stCondLst>
                                    <p:cond delay="0"/>
                                  </p:stCondLst>
                                  <p:iterate type="lt">
                                    <p:tmPct val="50000"/>
                                  </p:iterate>
                                  <p:childTnLst>
                                    <p:anim calcmode="discrete" valueType="clr">
                                      <p:cBhvr override="childStyle">
                                        <p:cTn id="25" dur="80"/>
                                        <p:tgtEl>
                                          <p:spTgt spid="2"/>
                                        </p:tgtEl>
                                        <p:attrNameLst>
                                          <p:attrName>style.color</p:attrName>
                                        </p:attrNameLst>
                                      </p:cBhvr>
                                      <p:tavLst>
                                        <p:tav tm="0">
                                          <p:val>
                                            <p:clrVal>
                                              <a:schemeClr val="hlink"/>
                                            </p:clrVal>
                                          </p:val>
                                        </p:tav>
                                        <p:tav tm="50000">
                                          <p:val>
                                            <p:clrVal>
                                              <a:schemeClr val="accent2"/>
                                            </p:clrVal>
                                          </p:val>
                                        </p:tav>
                                      </p:tavLst>
                                    </p:anim>
                                    <p:anim calcmode="discrete" valueType="clr">
                                      <p:cBhvr>
                                        <p:cTn id="26" dur="80"/>
                                        <p:tgtEl>
                                          <p:spTgt spid="2"/>
                                        </p:tgtEl>
                                        <p:attrNameLst>
                                          <p:attrName>fillcolor</p:attrName>
                                        </p:attrNameLst>
                                      </p:cBhvr>
                                      <p:tavLst>
                                        <p:tav tm="0">
                                          <p:val>
                                            <p:clrVal>
                                              <a:schemeClr val="hlink"/>
                                            </p:clrVal>
                                          </p:val>
                                        </p:tav>
                                        <p:tav tm="50000">
                                          <p:val>
                                            <p:clrVal>
                                              <a:schemeClr val="accent2"/>
                                            </p:clrVal>
                                          </p:val>
                                        </p:tav>
                                      </p:tavLst>
                                    </p:anim>
                                    <p:set>
                                      <p:cBhvr>
                                        <p:cTn id="27" dur="80"/>
                                        <p:tgtEl>
                                          <p:spTgt spid="2"/>
                                        </p:tgtEl>
                                        <p:attrNameLst>
                                          <p:attrName>fill.type</p:attrName>
                                        </p:attrNameLst>
                                      </p:cBhvr>
                                      <p:to>
                                        <p:strVal val="solid"/>
                                      </p:to>
                                    </p:set>
                                    <p:set>
                                      <p:cBhvr>
                                        <p:cTn id="28" dur="1" fill="hold">
                                          <p:stCondLst>
                                            <p:cond delay="7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3"/>
                </p:tgtEl>
              </p:cMediaNode>
            </p:video>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2BF5FF"/>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6000760" y="2643182"/>
            <a:ext cx="2714644" cy="2246769"/>
          </a:xfrm>
          <a:prstGeom prst="rect">
            <a:avLst/>
          </a:prstGeom>
          <a:noFill/>
        </p:spPr>
        <p:txBody>
          <a:bodyPr wrap="square" rtlCol="0">
            <a:spAutoFit/>
          </a:bodyPr>
          <a:lstStyle/>
          <a:p>
            <a:pPr algn="ctr"/>
            <a:r>
              <a:rPr lang="it-IT" sz="1400" dirty="0" smtClean="0"/>
              <a:t>Il fine al quale tende la scuola più ancora che la formazione militare è l'equilibrio psicologico, la perfetta armonia fra l'interno e l'esterno. La musica e la ginnastica conducevano all’armonia dell’anima e del corpo. La danza rappresentava la raggiunta armonia psicofisica.</a:t>
            </a:r>
            <a:endParaRPr lang="it-IT" sz="1400" dirty="0"/>
          </a:p>
        </p:txBody>
      </p:sp>
      <p:pic>
        <p:nvPicPr>
          <p:cNvPr id="5" name="Immagine 4" descr="eostitono.jpg"/>
          <p:cNvPicPr>
            <a:picLocks noChangeAspect="1"/>
          </p:cNvPicPr>
          <p:nvPr/>
        </p:nvPicPr>
        <p:blipFill>
          <a:blip r:embed="rId3" cstate="print"/>
          <a:stretch>
            <a:fillRect/>
          </a:stretch>
        </p:blipFill>
        <p:spPr>
          <a:xfrm>
            <a:off x="428596" y="2143116"/>
            <a:ext cx="4429156" cy="4071966"/>
          </a:xfrm>
          <a:prstGeom prst="rect">
            <a:avLst/>
          </a:prstGeom>
        </p:spPr>
      </p:pic>
      <p:pic>
        <p:nvPicPr>
          <p:cNvPr id="4" name="Vasilis_Karras-Kai_Pao_Pao.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slow" advTm="38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par>
                          <p:cTn id="15" fill="hold">
                            <p:stCondLst>
                              <p:cond delay="199048"/>
                            </p:stCondLst>
                            <p:childTnLst>
                              <p:par>
                                <p:cTn id="16" presetID="10" presetClass="exit" presetSubtype="0" fill="hold" nodeType="afterEffect">
                                  <p:stCondLst>
                                    <p:cond delay="3000"/>
                                  </p:stCondLst>
                                  <p:childTnLst>
                                    <p:animEffect transition="out" filter="fade">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par>
                                <p:cTn id="19" presetID="27" presetClass="exit" presetSubtype="0" fill="hold" grpId="1" nodeType="withEffect">
                                  <p:stCondLst>
                                    <p:cond delay="0"/>
                                  </p:stCondLst>
                                  <p:iterate type="lt">
                                    <p:tmPct val="50000"/>
                                  </p:iterate>
                                  <p:childTnLst>
                                    <p:anim calcmode="discrete" valueType="clr">
                                      <p:cBhvr override="childStyle">
                                        <p:cTn id="20" dur="80"/>
                                        <p:tgtEl>
                                          <p:spTgt spid="2"/>
                                        </p:tgtEl>
                                        <p:attrNameLst>
                                          <p:attrName>style.color</p:attrName>
                                        </p:attrNameLst>
                                      </p:cBhvr>
                                      <p:tavLst>
                                        <p:tav tm="0">
                                          <p:val>
                                            <p:clrVal>
                                              <a:schemeClr val="hlink"/>
                                            </p:clrVal>
                                          </p:val>
                                        </p:tav>
                                        <p:tav tm="50000">
                                          <p:val>
                                            <p:clrVal>
                                              <a:schemeClr val="accent2"/>
                                            </p:clrVal>
                                          </p:val>
                                        </p:tav>
                                      </p:tavLst>
                                    </p:anim>
                                    <p:anim calcmode="discrete" valueType="clr">
                                      <p:cBhvr>
                                        <p:cTn id="21" dur="80"/>
                                        <p:tgtEl>
                                          <p:spTgt spid="2"/>
                                        </p:tgtEl>
                                        <p:attrNameLst>
                                          <p:attrName>fillcolor</p:attrName>
                                        </p:attrNameLst>
                                      </p:cBhvr>
                                      <p:tavLst>
                                        <p:tav tm="0">
                                          <p:val>
                                            <p:clrVal>
                                              <a:schemeClr val="hlink"/>
                                            </p:clrVal>
                                          </p:val>
                                        </p:tav>
                                        <p:tav tm="50000">
                                          <p:val>
                                            <p:clrVal>
                                              <a:schemeClr val="accent2"/>
                                            </p:clrVal>
                                          </p:val>
                                        </p:tav>
                                      </p:tavLst>
                                    </p:anim>
                                    <p:set>
                                      <p:cBhvr>
                                        <p:cTn id="22" dur="80"/>
                                        <p:tgtEl>
                                          <p:spTgt spid="2"/>
                                        </p:tgtEl>
                                        <p:attrNameLst>
                                          <p:attrName>fill.type</p:attrName>
                                        </p:attrNameLst>
                                      </p:cBhvr>
                                      <p:to>
                                        <p:strVal val="solid"/>
                                      </p:to>
                                    </p:set>
                                    <p:set>
                                      <p:cBhvr>
                                        <p:cTn id="23" dur="1" fill="hold">
                                          <p:stCondLst>
                                            <p:cond delay="7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4"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2BF5FF"/>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8" name="CasellaDiTesto 7"/>
          <p:cNvSpPr txBox="1"/>
          <p:nvPr/>
        </p:nvSpPr>
        <p:spPr>
          <a:xfrm>
            <a:off x="5286380" y="2214554"/>
            <a:ext cx="3643338" cy="3970318"/>
          </a:xfrm>
          <a:prstGeom prst="rect">
            <a:avLst/>
          </a:prstGeom>
          <a:noFill/>
        </p:spPr>
        <p:txBody>
          <a:bodyPr wrap="square" rtlCol="0">
            <a:spAutoFit/>
          </a:bodyPr>
          <a:lstStyle/>
          <a:p>
            <a:r>
              <a:rPr lang="it-IT" sz="1400" dirty="0" smtClean="0"/>
              <a:t>La società dell’antica Grecia ebbe come basi due città: Sparta e Atene con diverse costituzioni e organizzazioni sociali, </a:t>
            </a:r>
          </a:p>
          <a:p>
            <a:r>
              <a:rPr lang="it-IT" sz="1400" dirty="0" smtClean="0"/>
              <a:t>dunque due metodi educativi totalmente diversi.</a:t>
            </a:r>
          </a:p>
          <a:p>
            <a:endParaRPr lang="it-IT" sz="1400" dirty="0" smtClean="0"/>
          </a:p>
          <a:p>
            <a:r>
              <a:rPr lang="it-IT" sz="1400" dirty="0" smtClean="0"/>
              <a:t>La vita quotidiana e l'educazione, erano molto diverse a Sparta e ad Atene o nelle altre città stato della Grecia antica. Con </a:t>
            </a:r>
          </a:p>
          <a:p>
            <a:r>
              <a:rPr lang="it-IT" sz="1400" dirty="0" smtClean="0"/>
              <a:t>l'eccezione degli Ateniesi (gli Ateniesi si credevano i migliori di tutti), i Greci delle altre città stato avevano un'ammirazione invidiosa per gli Spartani. Gli Spartani erano guerrieri duri, ed i Greci antichi ammiravano la forza. Essi non avrebbero voluto essere Spartani, ma certamente avrebbero voluto che durante una guerra ci fosse dalla loro parte una città... </a:t>
            </a:r>
            <a:endParaRPr lang="it-IT" sz="1400" dirty="0"/>
          </a:p>
        </p:txBody>
      </p:sp>
      <p:pic>
        <p:nvPicPr>
          <p:cNvPr id="4" name="film2.avi">
            <a:hlinkClick r:id="" action="ppaction://media"/>
          </p:cNvPr>
          <p:cNvPicPr>
            <a:picLocks noRot="1" noChangeAspect="1"/>
          </p:cNvPicPr>
          <p:nvPr>
            <a:videoFile r:link="rId1"/>
          </p:nvPr>
        </p:nvPicPr>
        <p:blipFill>
          <a:blip r:embed="rId4" cstate="print"/>
          <a:stretch>
            <a:fillRect/>
          </a:stretch>
        </p:blipFill>
        <p:spPr>
          <a:xfrm>
            <a:off x="0" y="1428736"/>
            <a:ext cx="5214942" cy="5429264"/>
          </a:xfrm>
          <a:prstGeom prst="rect">
            <a:avLst/>
          </a:prstGeom>
        </p:spPr>
      </p:pic>
      <p:pic>
        <p:nvPicPr>
          <p:cNvPr id="5" name="Vasilis_Karras-Den_paw_pouthena.mp3">
            <a:hlinkClick r:id="" action="ppaction://media"/>
          </p:cNvPr>
          <p:cNvPicPr>
            <a:picLocks noRot="1" noChangeAspect="1"/>
          </p:cNvPicPr>
          <p:nvPr>
            <a:audioFile r:link="rId2"/>
          </p:nvPr>
        </p:nvPicPr>
        <p:blipFill>
          <a:blip r:embed="rId5"/>
          <a:stretch>
            <a:fillRect/>
          </a:stretch>
        </p:blipFill>
        <p:spPr>
          <a:xfrm>
            <a:off x="4419600" y="3276600"/>
            <a:ext cx="304800" cy="304800"/>
          </a:xfrm>
          <a:prstGeom prst="rect">
            <a:avLst/>
          </a:prstGeom>
        </p:spPr>
      </p:pic>
    </p:spTree>
  </p:cSld>
  <p:clrMapOvr>
    <a:masterClrMapping/>
  </p:clrMapOvr>
  <p:transition spd="slow" advTm="9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7" presetClass="entr" presetSubtype="0" fill="hold" grpId="0" nodeType="afterEffect">
                                  <p:stCondLst>
                                    <p:cond delay="2000"/>
                                  </p:stCondLst>
                                  <p:iterate type="lt">
                                    <p:tmPct val="50000"/>
                                  </p:iterate>
                                  <p:childTnLst>
                                    <p:set>
                                      <p:cBhvr>
                                        <p:cTn id="10" dur="1" fill="hold">
                                          <p:stCondLst>
                                            <p:cond delay="0"/>
                                          </p:stCondLst>
                                        </p:cTn>
                                        <p:tgtEl>
                                          <p:spTgt spid="8"/>
                                        </p:tgtEl>
                                        <p:attrNameLst>
                                          <p:attrName>style.visibility</p:attrName>
                                        </p:attrNameLst>
                                      </p:cBhvr>
                                      <p:to>
                                        <p:strVal val="visible"/>
                                      </p:to>
                                    </p:set>
                                    <p:anim calcmode="discrete" valueType="clr">
                                      <p:cBhvr override="childStyle">
                                        <p:cTn id="1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8"/>
                                        </p:tgtEl>
                                        <p:attrNameLst>
                                          <p:attrName>fillcolor</p:attrName>
                                        </p:attrNameLst>
                                      </p:cBhvr>
                                      <p:tavLst>
                                        <p:tav tm="0">
                                          <p:val>
                                            <p:clrVal>
                                              <a:schemeClr val="accent2"/>
                                            </p:clrVal>
                                          </p:val>
                                        </p:tav>
                                        <p:tav tm="50000">
                                          <p:val>
                                            <p:clrVal>
                                              <a:schemeClr val="hlink"/>
                                            </p:clrVal>
                                          </p:val>
                                        </p:tav>
                                      </p:tavLst>
                                    </p:anim>
                                    <p:set>
                                      <p:cBhvr>
                                        <p:cTn id="13" dur="80"/>
                                        <p:tgtEl>
                                          <p:spTgt spid="8"/>
                                        </p:tgtEl>
                                        <p:attrNameLst>
                                          <p:attrName>fill.type</p:attrName>
                                        </p:attrNameLst>
                                      </p:cBhvr>
                                      <p:to>
                                        <p:strVal val="solid"/>
                                      </p:to>
                                    </p:set>
                                  </p:childTnLst>
                                </p:cTn>
                              </p:par>
                              <p:par>
                                <p:cTn id="14" presetID="1" presetClass="mediacall" presetSubtype="0" fill="hold" nodeType="withEffect">
                                  <p:stCondLst>
                                    <p:cond delay="0"/>
                                  </p:stCondLst>
                                  <p:childTnLst>
                                    <p:cmd type="call" cmd="playFrom(0.0)">
                                      <p:cBhvr>
                                        <p:cTn id="15" dur="95280" fill="hold"/>
                                        <p:tgtEl>
                                          <p:spTgt spid="4"/>
                                        </p:tgtEl>
                                      </p:cBhvr>
                                    </p:cmd>
                                  </p:childTnLst>
                                </p:cTn>
                              </p:par>
                            </p:childTnLst>
                          </p:cTn>
                        </p:par>
                        <p:par>
                          <p:cTn id="16" fill="hold">
                            <p:stCondLst>
                              <p:cond delay="95780"/>
                            </p:stCondLst>
                            <p:childTnLst>
                              <p:par>
                                <p:cTn id="17" presetID="2" presetClass="mediacall" presetSubtype="0" fill="hold" nodeType="afterEffect">
                                  <p:stCondLst>
                                    <p:cond delay="0"/>
                                  </p:stCondLst>
                                  <p:childTnLst>
                                    <p:cmd type="call" cmd="togglePause">
                                      <p:cBhvr>
                                        <p:cTn id="18" dur="1" fill="hold"/>
                                        <p:tgtEl>
                                          <p:spTgt spid="4"/>
                                        </p:tgtEl>
                                      </p:cBhvr>
                                    </p:cmd>
                                  </p:childTnLst>
                                </p:cTn>
                              </p:par>
                            </p:childTnLst>
                          </p:cTn>
                        </p:par>
                        <p:par>
                          <p:cTn id="19" fill="hold">
                            <p:stCondLst>
                              <p:cond delay="95780"/>
                            </p:stCondLst>
                            <p:childTnLst>
                              <p:par>
                                <p:cTn id="20" presetID="1" presetClass="mediacall" presetSubtype="0" fill="hold" nodeType="afterEffect">
                                  <p:stCondLst>
                                    <p:cond delay="0"/>
                                  </p:stCondLst>
                                  <p:childTnLst>
                                    <p:cmd type="call" cmd="playFrom(0.0)">
                                      <p:cBhvr>
                                        <p:cTn id="21" dur="1" fill="hold"/>
                                        <p:tgtEl>
                                          <p:spTgt spid="5"/>
                                        </p:tgtEl>
                                      </p:cBhvr>
                                    </p:cmd>
                                  </p:childTnLst>
                                </p:cTn>
                              </p:par>
                              <p:par>
                                <p:cTn id="22" presetID="27" presetClass="exit" presetSubtype="0" fill="hold" grpId="2" nodeType="withEffect">
                                  <p:stCondLst>
                                    <p:cond delay="5000"/>
                                  </p:stCondLst>
                                  <p:iterate type="lt">
                                    <p:tmPct val="50000"/>
                                  </p:iterate>
                                  <p:childTnLst>
                                    <p:anim calcmode="discrete" valueType="clr">
                                      <p:cBhvr override="childStyle">
                                        <p:cTn id="23" dur="80"/>
                                        <p:tgtEl>
                                          <p:spTgt spid="8"/>
                                        </p:tgtEl>
                                        <p:attrNameLst>
                                          <p:attrName>style.color</p:attrName>
                                        </p:attrNameLst>
                                      </p:cBhvr>
                                      <p:tavLst>
                                        <p:tav tm="0">
                                          <p:val>
                                            <p:clrVal>
                                              <a:schemeClr val="hlink"/>
                                            </p:clrVal>
                                          </p:val>
                                        </p:tav>
                                        <p:tav tm="50000">
                                          <p:val>
                                            <p:clrVal>
                                              <a:schemeClr val="accent2"/>
                                            </p:clrVal>
                                          </p:val>
                                        </p:tav>
                                      </p:tavLst>
                                    </p:anim>
                                    <p:anim calcmode="discrete" valueType="clr">
                                      <p:cBhvr>
                                        <p:cTn id="24" dur="80"/>
                                        <p:tgtEl>
                                          <p:spTgt spid="8"/>
                                        </p:tgtEl>
                                        <p:attrNameLst>
                                          <p:attrName>fillcolor</p:attrName>
                                        </p:attrNameLst>
                                      </p:cBhvr>
                                      <p:tavLst>
                                        <p:tav tm="0">
                                          <p:val>
                                            <p:clrVal>
                                              <a:schemeClr val="hlink"/>
                                            </p:clrVal>
                                          </p:val>
                                        </p:tav>
                                        <p:tav tm="50000">
                                          <p:val>
                                            <p:clrVal>
                                              <a:schemeClr val="accent2"/>
                                            </p:clrVal>
                                          </p:val>
                                        </p:tav>
                                      </p:tavLst>
                                    </p:anim>
                                    <p:set>
                                      <p:cBhvr>
                                        <p:cTn id="25" dur="80"/>
                                        <p:tgtEl>
                                          <p:spTgt spid="8"/>
                                        </p:tgtEl>
                                        <p:attrNameLst>
                                          <p:attrName>fill.type</p:attrName>
                                        </p:attrNameLst>
                                      </p:cBhvr>
                                      <p:to>
                                        <p:strVal val="solid"/>
                                      </p:to>
                                    </p:set>
                                    <p:set>
                                      <p:cBhvr>
                                        <p:cTn id="26" dur="1" fill="hold">
                                          <p:stCondLst>
                                            <p:cond delay="79"/>
                                          </p:stCondLst>
                                        </p:cTn>
                                        <p:tgtEl>
                                          <p:spTgt spid="8"/>
                                        </p:tgtEl>
                                        <p:attrNameLst>
                                          <p:attrName>style.visibility</p:attrName>
                                        </p:attrNameLst>
                                      </p:cBhvr>
                                      <p:to>
                                        <p:strVal val="hidden"/>
                                      </p:to>
                                    </p:set>
                                  </p:childTnLst>
                                </p:cTn>
                              </p:par>
                              <p:par>
                                <p:cTn id="27" presetID="9" presetClass="exit" presetSubtype="0" fill="hold" nodeType="withEffect">
                                  <p:stCondLst>
                                    <p:cond delay="2820"/>
                                  </p:stCondLst>
                                  <p:childTnLst>
                                    <p:animEffect transition="out" filter="dissolve">
                                      <p:cBhvr>
                                        <p:cTn id="28" dur="500"/>
                                        <p:tgtEl>
                                          <p:spTgt spid="4"/>
                                        </p:tgtEl>
                                      </p:cBhvr>
                                    </p:animEffect>
                                    <p:set>
                                      <p:cBhvr>
                                        <p:cTn id="29" dur="1" fill="hold">
                                          <p:stCondLst>
                                            <p:cond delay="499"/>
                                          </p:stCondLst>
                                        </p:cTn>
                                        <p:tgtEl>
                                          <p:spTgt spid="4"/>
                                        </p:tgtEl>
                                        <p:attrNameLst>
                                          <p:attrName>style.visibility</p:attrName>
                                        </p:attrNameLst>
                                      </p:cBhvr>
                                      <p:to>
                                        <p:strVal val="hidden"/>
                                      </p:to>
                                    </p:set>
                                    <p:cmd type="call" cmd="stop">
                                      <p:cBhvr>
                                        <p:cTn id="30" dur="1">
                                          <p:stCondLst>
                                            <p:cond delay="499"/>
                                          </p:stCondLst>
                                        </p:cTn>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1" fill="hold" display="0">
                  <p:stCondLst>
                    <p:cond delay="indefinite"/>
                  </p:stCondLst>
                  <p:endCondLst>
                    <p:cond evt="onNext" delay="0">
                      <p:tgtEl>
                        <p:sldTgt/>
                      </p:tgtEl>
                    </p:cond>
                    <p:cond evt="onPrev" delay="0">
                      <p:tgtEl>
                        <p:sldTgt/>
                      </p:tgtEl>
                    </p:cond>
                  </p:endCondLst>
                </p:cTn>
                <p:tgtEl>
                  <p:spTgt spid="4"/>
                </p:tgtEl>
              </p:cMediaNode>
            </p:video>
            <p:audio>
              <p:cMediaNode numSld="3" showWhenStopped="0">
                <p:cTn id="32"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8" grpId="0"/>
      <p:bldP spid="8" grpId="2"/>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2BF5FF"/>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6072198" y="2643182"/>
            <a:ext cx="2786082" cy="2246769"/>
          </a:xfrm>
          <a:prstGeom prst="rect">
            <a:avLst/>
          </a:prstGeom>
          <a:noFill/>
        </p:spPr>
        <p:txBody>
          <a:bodyPr wrap="square" rtlCol="0">
            <a:spAutoFit/>
          </a:bodyPr>
          <a:lstStyle/>
          <a:p>
            <a:pPr algn="ctr"/>
            <a:r>
              <a:rPr lang="it-IT" sz="1400" dirty="0" smtClean="0"/>
              <a:t>L'educazione ad Atene ha nella scuola soltanto uno e forse non il più importante dei suoi fattori: assemblee politiche, vita militare, gare sportive, cerimonie religiose e soprattutto spettacoli teatrali costituiscono un piano educativo di cui testimonia la fioritura, in poco più di un secolo, di personalità di geniale creatività.</a:t>
            </a:r>
            <a:endParaRPr lang="it-IT" sz="1400" dirty="0"/>
          </a:p>
        </p:txBody>
      </p:sp>
      <p:pic>
        <p:nvPicPr>
          <p:cNvPr id="3" name="film23.avi">
            <a:hlinkClick r:id="" action="ppaction://media"/>
          </p:cNvPr>
          <p:cNvPicPr>
            <a:picLocks noRot="1" noChangeAspect="1"/>
          </p:cNvPicPr>
          <p:nvPr>
            <a:videoFile r:link="rId1"/>
          </p:nvPr>
        </p:nvPicPr>
        <p:blipFill>
          <a:blip r:embed="rId3" cstate="print"/>
          <a:stretch>
            <a:fillRect/>
          </a:stretch>
        </p:blipFill>
        <p:spPr>
          <a:xfrm>
            <a:off x="214282" y="1714488"/>
            <a:ext cx="5572164" cy="4929222"/>
          </a:xfrm>
          <a:prstGeom prst="rect">
            <a:avLst/>
          </a:prstGeom>
        </p:spPr>
      </p:pic>
    </p:spTree>
  </p:cSld>
  <p:clrMapOvr>
    <a:masterClrMapping/>
  </p:clrMapOvr>
  <p:transition spd="slow" advTm="247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childTnLst>
                          </p:cTn>
                        </p:par>
                        <p:par>
                          <p:cTn id="16" fill="hold">
                            <p:stCondLst>
                              <p:cond delay="11400"/>
                            </p:stCondLst>
                            <p:childTnLst>
                              <p:par>
                                <p:cTn id="17" presetID="1" presetClass="mediacall" presetSubtype="0" fill="hold" nodeType="afterEffect">
                                  <p:stCondLst>
                                    <p:cond delay="0"/>
                                  </p:stCondLst>
                                  <p:childTnLst>
                                    <p:cmd type="call" cmd="playFrom(0.0)">
                                      <p:cBhvr>
                                        <p:cTn id="18" dur="110000" fill="hold"/>
                                        <p:tgtEl>
                                          <p:spTgt spid="3"/>
                                        </p:tgtEl>
                                      </p:cBhvr>
                                    </p:cmd>
                                  </p:childTnLst>
                                </p:cTn>
                              </p:par>
                            </p:childTnLst>
                          </p:cTn>
                        </p:par>
                        <p:par>
                          <p:cTn id="19" fill="hold">
                            <p:stCondLst>
                              <p:cond delay="121402"/>
                            </p:stCondLst>
                            <p:childTnLst>
                              <p:par>
                                <p:cTn id="20" presetID="2" presetClass="mediacall" presetSubtype="0" fill="hold" nodeType="afterEffect">
                                  <p:stCondLst>
                                    <p:cond delay="111000"/>
                                  </p:stCondLst>
                                  <p:childTnLst>
                                    <p:cmd type="call" cmd="togglePause">
                                      <p:cBhvr>
                                        <p:cTn id="21" dur="1" fill="hold"/>
                                        <p:tgtEl>
                                          <p:spTgt spid="3"/>
                                        </p:tgtEl>
                                      </p:cBhvr>
                                    </p:cmd>
                                  </p:childTnLst>
                                </p:cTn>
                              </p:par>
                            </p:childTnLst>
                          </p:cTn>
                        </p:par>
                        <p:par>
                          <p:cTn id="22" fill="hold">
                            <p:stCondLst>
                              <p:cond delay="232402"/>
                            </p:stCondLst>
                            <p:childTnLst>
                              <p:par>
                                <p:cTn id="23" presetID="10" presetClass="exit" presetSubtype="0" fill="hold" nodeType="afterEffect">
                                  <p:stCondLst>
                                    <p:cond delay="3000"/>
                                  </p:stCondLst>
                                  <p:childTnLst>
                                    <p:animEffect transition="out" filter="fade">
                                      <p:cBhvr>
                                        <p:cTn id="24" dur="2000"/>
                                        <p:tgtEl>
                                          <p:spTgt spid="3"/>
                                        </p:tgtEl>
                                      </p:cBhvr>
                                    </p:animEffect>
                                    <p:set>
                                      <p:cBhvr>
                                        <p:cTn id="25" dur="1" fill="hold">
                                          <p:stCondLst>
                                            <p:cond delay="1999"/>
                                          </p:stCondLst>
                                        </p:cTn>
                                        <p:tgtEl>
                                          <p:spTgt spid="3"/>
                                        </p:tgtEl>
                                        <p:attrNameLst>
                                          <p:attrName>style.visibility</p:attrName>
                                        </p:attrNameLst>
                                      </p:cBhvr>
                                      <p:to>
                                        <p:strVal val="hidden"/>
                                      </p:to>
                                    </p:set>
                                    <p:cmd type="call" cmd="stop">
                                      <p:cBhvr>
                                        <p:cTn id="26" dur="1">
                                          <p:stCondLst>
                                            <p:cond delay="1999"/>
                                          </p:stCondLst>
                                        </p:cTn>
                                        <p:tgtEl>
                                          <p:spTgt spid="3"/>
                                        </p:tgtEl>
                                      </p:cBhvr>
                                    </p:cmd>
                                  </p:childTnLst>
                                </p:cTn>
                              </p:par>
                              <p:par>
                                <p:cTn id="27" presetID="27" presetClass="exit" presetSubtype="0" fill="hold" grpId="1" nodeType="withEffect">
                                  <p:stCondLst>
                                    <p:cond delay="3000"/>
                                  </p:stCondLst>
                                  <p:iterate type="lt">
                                    <p:tmPct val="50000"/>
                                  </p:iterate>
                                  <p:childTnLst>
                                    <p:anim calcmode="discrete" valueType="clr">
                                      <p:cBhvr override="childStyle">
                                        <p:cTn id="28" dur="80"/>
                                        <p:tgtEl>
                                          <p:spTgt spid="2"/>
                                        </p:tgtEl>
                                        <p:attrNameLst>
                                          <p:attrName>style.color</p:attrName>
                                        </p:attrNameLst>
                                      </p:cBhvr>
                                      <p:tavLst>
                                        <p:tav tm="0">
                                          <p:val>
                                            <p:clrVal>
                                              <a:schemeClr val="hlink"/>
                                            </p:clrVal>
                                          </p:val>
                                        </p:tav>
                                        <p:tav tm="50000">
                                          <p:val>
                                            <p:clrVal>
                                              <a:schemeClr val="accent2"/>
                                            </p:clrVal>
                                          </p:val>
                                        </p:tav>
                                      </p:tavLst>
                                    </p:anim>
                                    <p:anim calcmode="discrete" valueType="clr">
                                      <p:cBhvr>
                                        <p:cTn id="29" dur="80"/>
                                        <p:tgtEl>
                                          <p:spTgt spid="2"/>
                                        </p:tgtEl>
                                        <p:attrNameLst>
                                          <p:attrName>fillcolor</p:attrName>
                                        </p:attrNameLst>
                                      </p:cBhvr>
                                      <p:tavLst>
                                        <p:tav tm="0">
                                          <p:val>
                                            <p:clrVal>
                                              <a:schemeClr val="hlink"/>
                                            </p:clrVal>
                                          </p:val>
                                        </p:tav>
                                        <p:tav tm="50000">
                                          <p:val>
                                            <p:clrVal>
                                              <a:schemeClr val="accent2"/>
                                            </p:clrVal>
                                          </p:val>
                                        </p:tav>
                                      </p:tavLst>
                                    </p:anim>
                                    <p:set>
                                      <p:cBhvr>
                                        <p:cTn id="30" dur="80"/>
                                        <p:tgtEl>
                                          <p:spTgt spid="2"/>
                                        </p:tgtEl>
                                        <p:attrNameLst>
                                          <p:attrName>fill.type</p:attrName>
                                        </p:attrNameLst>
                                      </p:cBhvr>
                                      <p:to>
                                        <p:strVal val="solid"/>
                                      </p:to>
                                    </p:set>
                                    <p:set>
                                      <p:cBhvr>
                                        <p:cTn id="31" dur="1" fill="hold">
                                          <p:stCondLst>
                                            <p:cond delay="7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32" fill="hold" display="0">
                  <p:stCondLst>
                    <p:cond delay="indefinite"/>
                  </p:stCondLst>
                  <p:endCondLst>
                    <p:cond evt="onNext" delay="0">
                      <p:tgtEl>
                        <p:sldTgt/>
                      </p:tgtEl>
                    </p:cond>
                    <p:cond evt="onPrev" delay="0">
                      <p:tgtEl>
                        <p:sldTgt/>
                      </p:tgtEl>
                    </p:cond>
                  </p:endCondLst>
                </p:cTn>
                <p:tgtEl>
                  <p:spTgt spid="3"/>
                </p:tgtEl>
              </p:cMediaNode>
            </p:video>
          </p:childTnLst>
        </p:cTn>
      </p:par>
    </p:tnLst>
    <p:bldLst>
      <p:bldP spid="2" grpId="0"/>
      <p:bldP spid="2"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2BF5FF"/>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7500958" y="1428736"/>
            <a:ext cx="1643042" cy="4185761"/>
          </a:xfrm>
          <a:prstGeom prst="rect">
            <a:avLst/>
          </a:prstGeom>
          <a:noFill/>
        </p:spPr>
        <p:txBody>
          <a:bodyPr wrap="square" rtlCol="0">
            <a:spAutoFit/>
          </a:bodyPr>
          <a:lstStyle/>
          <a:p>
            <a:r>
              <a:rPr lang="it-IT" sz="1400" dirty="0" smtClean="0"/>
              <a:t>Nella storia Atene viene da sempre associata alla democrazia e al massimo sviluppo artistico e intellettuale della Grecia.Invece l'immagine lasciata da Sparta è stata quella di un'oligarchia guerriera determinata e ben decisa a non accettare alcun accenno di dialogo con le popolazioni sottomesse.</a:t>
            </a:r>
            <a:endParaRPr lang="it-IT" sz="1400" dirty="0"/>
          </a:p>
        </p:txBody>
      </p:sp>
      <p:pic>
        <p:nvPicPr>
          <p:cNvPr id="3" name="film24.avi">
            <a:hlinkClick r:id="" action="ppaction://media"/>
          </p:cNvPr>
          <p:cNvPicPr>
            <a:picLocks noRot="1" noChangeAspect="1"/>
          </p:cNvPicPr>
          <p:nvPr>
            <a:videoFile r:link="rId1"/>
          </p:nvPr>
        </p:nvPicPr>
        <p:blipFill>
          <a:blip r:embed="rId3" cstate="print"/>
          <a:stretch>
            <a:fillRect/>
          </a:stretch>
        </p:blipFill>
        <p:spPr>
          <a:xfrm>
            <a:off x="0" y="1428736"/>
            <a:ext cx="7429520" cy="5429264"/>
          </a:xfrm>
          <a:prstGeom prst="rect">
            <a:avLst/>
          </a:prstGeom>
        </p:spPr>
      </p:pic>
    </p:spTree>
  </p:cSld>
  <p:clrMapOvr>
    <a:masterClrMapping/>
  </p:clrMapOvr>
  <p:transition spd="slow" advTm="9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36240" fill="hold"/>
                                        <p:tgtEl>
                                          <p:spTgt spid="3"/>
                                        </p:tgtEl>
                                      </p:cBhvr>
                                    </p:cmd>
                                  </p:childTnLst>
                                </p:cTn>
                              </p:par>
                            </p:childTnLst>
                          </p:cTn>
                        </p:par>
                        <p:par>
                          <p:cTn id="11" fill="hold">
                            <p:stCondLst>
                              <p:cond delay="36740"/>
                            </p:stCondLst>
                            <p:childTnLst>
                              <p:par>
                                <p:cTn id="12" presetID="2" presetClass="mediacall" presetSubtype="0" fill="hold" nodeType="afterEffect">
                                  <p:stCondLst>
                                    <p:cond delay="37000"/>
                                  </p:stCondLst>
                                  <p:childTnLst>
                                    <p:cmd type="call" cmd="togglePause">
                                      <p:cBhvr>
                                        <p:cTn id="13" dur="1" fill="hold"/>
                                        <p:tgtEl>
                                          <p:spTgt spid="3"/>
                                        </p:tgtEl>
                                      </p:cBhvr>
                                    </p:cmd>
                                  </p:childTnLst>
                                </p:cTn>
                              </p:par>
                            </p:childTnLst>
                          </p:cTn>
                        </p:par>
                        <p:par>
                          <p:cTn id="14" fill="hold">
                            <p:stCondLst>
                              <p:cond delay="73740"/>
                            </p:stCondLst>
                            <p:childTnLst>
                              <p:par>
                                <p:cTn id="15" presetID="9" presetClass="exit" presetSubtype="0" fill="hold" nodeType="afterEffect">
                                  <p:stCondLst>
                                    <p:cond delay="0"/>
                                  </p:stCondLst>
                                  <p:childTnLst>
                                    <p:animEffect transition="out" filter="dissolve">
                                      <p:cBhvr>
                                        <p:cTn id="16" dur="500"/>
                                        <p:tgtEl>
                                          <p:spTgt spid="3"/>
                                        </p:tgtEl>
                                      </p:cBhvr>
                                    </p:animEffect>
                                    <p:set>
                                      <p:cBhvr>
                                        <p:cTn id="17" dur="1" fill="hold">
                                          <p:stCondLst>
                                            <p:cond delay="499"/>
                                          </p:stCondLst>
                                        </p:cTn>
                                        <p:tgtEl>
                                          <p:spTgt spid="3"/>
                                        </p:tgtEl>
                                        <p:attrNameLst>
                                          <p:attrName>style.visibility</p:attrName>
                                        </p:attrNameLst>
                                      </p:cBhvr>
                                      <p:to>
                                        <p:strVal val="hidden"/>
                                      </p:to>
                                    </p:set>
                                    <p:cmd type="call" cmd="stop">
                                      <p:cBhvr>
                                        <p:cTn id="18" dur="1">
                                          <p:stCondLst>
                                            <p:cond delay="499"/>
                                          </p:stCondLst>
                                        </p:cTn>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2BF5FF"/>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pic>
        <p:nvPicPr>
          <p:cNvPr id="2" name="Immagine 1" descr="foto13.jpg"/>
          <p:cNvPicPr>
            <a:picLocks noChangeAspect="1"/>
          </p:cNvPicPr>
          <p:nvPr/>
        </p:nvPicPr>
        <p:blipFill>
          <a:blip r:embed="rId3" cstate="print"/>
          <a:stretch>
            <a:fillRect/>
          </a:stretch>
        </p:blipFill>
        <p:spPr>
          <a:xfrm>
            <a:off x="1285852" y="857232"/>
            <a:ext cx="2318129" cy="2928958"/>
          </a:xfrm>
          <a:prstGeom prst="rect">
            <a:avLst/>
          </a:prstGeom>
        </p:spPr>
      </p:pic>
      <p:pic>
        <p:nvPicPr>
          <p:cNvPr id="3" name="Immagine 2" descr="foto14.jpg"/>
          <p:cNvPicPr>
            <a:picLocks noChangeAspect="1"/>
          </p:cNvPicPr>
          <p:nvPr/>
        </p:nvPicPr>
        <p:blipFill>
          <a:blip r:embed="rId4" cstate="print"/>
          <a:stretch>
            <a:fillRect/>
          </a:stretch>
        </p:blipFill>
        <p:spPr>
          <a:xfrm>
            <a:off x="4786314" y="2214554"/>
            <a:ext cx="3548059" cy="2995609"/>
          </a:xfrm>
          <a:prstGeom prst="rect">
            <a:avLst/>
          </a:prstGeom>
        </p:spPr>
      </p:pic>
      <p:sp>
        <p:nvSpPr>
          <p:cNvPr id="4" name="CasellaDiTesto 3"/>
          <p:cNvSpPr txBox="1"/>
          <p:nvPr/>
        </p:nvSpPr>
        <p:spPr>
          <a:xfrm>
            <a:off x="4786314" y="1071546"/>
            <a:ext cx="3357586" cy="954107"/>
          </a:xfrm>
          <a:prstGeom prst="rect">
            <a:avLst/>
          </a:prstGeom>
          <a:noFill/>
        </p:spPr>
        <p:txBody>
          <a:bodyPr wrap="square" rtlCol="0">
            <a:spAutoFit/>
          </a:bodyPr>
          <a:lstStyle/>
          <a:p>
            <a:r>
              <a:rPr lang="it-IT" sz="1400" dirty="0" smtClean="0"/>
              <a:t>Sparta e Atene rappresentano 2 ideali e 2 realizzazioni di città così diversi da essere visti dagli stessi greci come modelli opposti l’uno all'altro.</a:t>
            </a:r>
            <a:endParaRPr lang="it-IT" sz="1400" dirty="0"/>
          </a:p>
        </p:txBody>
      </p:sp>
      <p:sp>
        <p:nvSpPr>
          <p:cNvPr id="5" name="CasellaDiTesto 4"/>
          <p:cNvSpPr txBox="1"/>
          <p:nvPr/>
        </p:nvSpPr>
        <p:spPr>
          <a:xfrm>
            <a:off x="714348" y="3929066"/>
            <a:ext cx="3500462" cy="1384995"/>
          </a:xfrm>
          <a:prstGeom prst="rect">
            <a:avLst/>
          </a:prstGeom>
          <a:noFill/>
        </p:spPr>
        <p:txBody>
          <a:bodyPr wrap="square" rtlCol="0">
            <a:spAutoFit/>
          </a:bodyPr>
          <a:lstStyle/>
          <a:p>
            <a:r>
              <a:rPr lang="it-IT" sz="1400" dirty="0" smtClean="0"/>
              <a:t>A Sparta erano privilegiati i valori guerrieri e la vita comunitaria in totale difesa dello Stato mentre ad Atene erano apprezzati i valori profondi legati al dialogo, alla libertà di parola, alla cultura e alla scrittura. </a:t>
            </a:r>
          </a:p>
          <a:p>
            <a:r>
              <a:rPr lang="it-IT" sz="1400" dirty="0" smtClean="0"/>
              <a:t> </a:t>
            </a:r>
            <a:endParaRPr lang="it-IT" sz="1400" dirty="0"/>
          </a:p>
        </p:txBody>
      </p:sp>
      <p:sp>
        <p:nvSpPr>
          <p:cNvPr id="6" name="CasellaDiTesto 5"/>
          <p:cNvSpPr txBox="1"/>
          <p:nvPr/>
        </p:nvSpPr>
        <p:spPr>
          <a:xfrm>
            <a:off x="785786" y="5429264"/>
            <a:ext cx="7643866" cy="523220"/>
          </a:xfrm>
          <a:prstGeom prst="rect">
            <a:avLst/>
          </a:prstGeom>
          <a:noFill/>
        </p:spPr>
        <p:txBody>
          <a:bodyPr wrap="square" rtlCol="0">
            <a:spAutoFit/>
            <a:scene3d>
              <a:camera prst="orthographicFront"/>
              <a:lightRig rig="threePt" dir="t"/>
            </a:scene3d>
            <a:sp3d extrusionH="57150" contourW="12700">
              <a:bevelT w="38100" h="38100" prst="convex"/>
              <a:contourClr>
                <a:schemeClr val="accent1">
                  <a:lumMod val="75000"/>
                </a:schemeClr>
              </a:contourClr>
            </a:sp3d>
          </a:bodyPr>
          <a:lstStyle/>
          <a:p>
            <a:r>
              <a:rPr lang="it-IT" sz="1400" dirty="0" smtClean="0"/>
              <a:t>In conclusione, l’educazione spartana, con le sue durezze plasmava i caratteri, quella ateniese tendeva a forgiare le intelligenze.</a:t>
            </a:r>
            <a:endParaRPr lang="it-IT" sz="1400" dirty="0"/>
          </a:p>
        </p:txBody>
      </p:sp>
      <p:pic>
        <p:nvPicPr>
          <p:cNvPr id="8" name="Vasilis_Karras-Den_paw_pouthena.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slow" advTm="4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par>
                                <p:cTn id="7" presetID="7"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0" fill="hold"/>
                                        <p:tgtEl>
                                          <p:spTgt spid="2"/>
                                        </p:tgtEl>
                                        <p:attrNameLst>
                                          <p:attrName>ppt_x</p:attrName>
                                        </p:attrNameLst>
                                      </p:cBhvr>
                                      <p:tavLst>
                                        <p:tav tm="0">
                                          <p:val>
                                            <p:strVal val="#ppt_x"/>
                                          </p:val>
                                        </p:tav>
                                        <p:tav tm="100000">
                                          <p:val>
                                            <p:strVal val="#ppt_x"/>
                                          </p:val>
                                        </p:tav>
                                      </p:tavLst>
                                    </p:anim>
                                    <p:anim calcmode="lin" valueType="num">
                                      <p:cBhvr additive="base">
                                        <p:cTn id="10" dur="5000" fill="hold"/>
                                        <p:tgtEl>
                                          <p:spTgt spid="2"/>
                                        </p:tgtEl>
                                        <p:attrNameLst>
                                          <p:attrName>ppt_y</p:attrName>
                                        </p:attrNameLst>
                                      </p:cBhvr>
                                      <p:tavLst>
                                        <p:tav tm="0">
                                          <p:val>
                                            <p:strVal val="1+#ppt_h/2"/>
                                          </p:val>
                                        </p:tav>
                                        <p:tav tm="100000">
                                          <p:val>
                                            <p:strVal val="#ppt_y"/>
                                          </p:val>
                                        </p:tav>
                                      </p:tavLst>
                                    </p:anim>
                                  </p:childTnLst>
                                </p:cTn>
                              </p:par>
                              <p:par>
                                <p:cTn id="11" presetID="7"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80823"/>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8"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4">
                                            <p:txEl>
                                              <p:pRg st="0" end="0"/>
                                            </p:txEl>
                                          </p:spTgt>
                                        </p:tgtEl>
                                        <p:attrNameLst>
                                          <p:attrName>fill.type</p:attrName>
                                        </p:attrNameLst>
                                      </p:cBhvr>
                                      <p:to>
                                        <p:strVal val="solid"/>
                                      </p:to>
                                    </p:set>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anim calcmode="discrete" valueType="clr">
                                      <p:cBhvr override="childStyle">
                                        <p:cTn id="2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5"/>
                                        </p:tgtEl>
                                        <p:attrNameLst>
                                          <p:attrName>fillcolor</p:attrName>
                                        </p:attrNameLst>
                                      </p:cBhvr>
                                      <p:tavLst>
                                        <p:tav tm="0">
                                          <p:val>
                                            <p:clrVal>
                                              <a:schemeClr val="accent2"/>
                                            </p:clrVal>
                                          </p:val>
                                        </p:tav>
                                        <p:tav tm="50000">
                                          <p:val>
                                            <p:clrVal>
                                              <a:schemeClr val="hlink"/>
                                            </p:clrVal>
                                          </p:val>
                                        </p:tav>
                                      </p:tavLst>
                                    </p:anim>
                                    <p:set>
                                      <p:cBhvr>
                                        <p:cTn id="25" dur="80"/>
                                        <p:tgtEl>
                                          <p:spTgt spid="5"/>
                                        </p:tgtEl>
                                        <p:attrNameLst>
                                          <p:attrName>fill.type</p:attrName>
                                        </p:attrNameLst>
                                      </p:cBhvr>
                                      <p:to>
                                        <p:strVal val="solid"/>
                                      </p:to>
                                    </p:set>
                                  </p:childTnLst>
                                </p:cTn>
                              </p:par>
                            </p:childTnLst>
                          </p:cTn>
                        </p:par>
                        <p:par>
                          <p:cTn id="26" fill="hold">
                            <p:stCondLst>
                              <p:cond delay="188343"/>
                            </p:stCondLst>
                            <p:childTnLst>
                              <p:par>
                                <p:cTn id="27" presetID="27" presetClass="exit" presetSubtype="0" fill="hold" nodeType="afterEffect">
                                  <p:stCondLst>
                                    <p:cond delay="3000"/>
                                  </p:stCondLst>
                                  <p:iterate type="lt">
                                    <p:tmPct val="50000"/>
                                  </p:iterate>
                                  <p:childTnLst>
                                    <p:anim calcmode="discrete" valueType="clr">
                                      <p:cBhvr override="childStyle">
                                        <p:cTn id="28" dur="80"/>
                                        <p:tgtEl>
                                          <p:spTgt spid="4">
                                            <p:txEl>
                                              <p:pRg st="0" end="0"/>
                                            </p:txEl>
                                          </p:spTgt>
                                        </p:tgtEl>
                                        <p:attrNameLst>
                                          <p:attrName>style.color</p:attrName>
                                        </p:attrNameLst>
                                      </p:cBhvr>
                                      <p:tavLst>
                                        <p:tav tm="0">
                                          <p:val>
                                            <p:clrVal>
                                              <a:schemeClr val="hlink"/>
                                            </p:clrVal>
                                          </p:val>
                                        </p:tav>
                                        <p:tav tm="50000">
                                          <p:val>
                                            <p:clrVal>
                                              <a:schemeClr val="accent2"/>
                                            </p:clrVal>
                                          </p:val>
                                        </p:tav>
                                      </p:tavLst>
                                    </p:anim>
                                    <p:anim calcmode="discrete" valueType="clr">
                                      <p:cBhvr>
                                        <p:cTn id="29" dur="80"/>
                                        <p:tgtEl>
                                          <p:spTgt spid="4">
                                            <p:txEl>
                                              <p:pRg st="0" end="0"/>
                                            </p:txEl>
                                          </p:spTgt>
                                        </p:tgtEl>
                                        <p:attrNameLst>
                                          <p:attrName>fillcolor</p:attrName>
                                        </p:attrNameLst>
                                      </p:cBhvr>
                                      <p:tavLst>
                                        <p:tav tm="0">
                                          <p:val>
                                            <p:clrVal>
                                              <a:schemeClr val="hlink"/>
                                            </p:clrVal>
                                          </p:val>
                                        </p:tav>
                                        <p:tav tm="50000">
                                          <p:val>
                                            <p:clrVal>
                                              <a:schemeClr val="accent2"/>
                                            </p:clrVal>
                                          </p:val>
                                        </p:tav>
                                      </p:tavLst>
                                    </p:anim>
                                    <p:set>
                                      <p:cBhvr>
                                        <p:cTn id="30" dur="80"/>
                                        <p:tgtEl>
                                          <p:spTgt spid="4">
                                            <p:txEl>
                                              <p:pRg st="0" end="0"/>
                                            </p:txEl>
                                          </p:spTgt>
                                        </p:tgtEl>
                                        <p:attrNameLst>
                                          <p:attrName>fill.type</p:attrName>
                                        </p:attrNameLst>
                                      </p:cBhvr>
                                      <p:to>
                                        <p:strVal val="solid"/>
                                      </p:to>
                                    </p:set>
                                    <p:set>
                                      <p:cBhvr>
                                        <p:cTn id="31" dur="1" fill="hold">
                                          <p:stCondLst>
                                            <p:cond delay="79"/>
                                          </p:stCondLst>
                                        </p:cTn>
                                        <p:tgtEl>
                                          <p:spTgt spid="4">
                                            <p:txEl>
                                              <p:pRg st="0" end="0"/>
                                            </p:txEl>
                                          </p:spTgt>
                                        </p:tgtEl>
                                        <p:attrNameLst>
                                          <p:attrName>style.visibility</p:attrName>
                                        </p:attrNameLst>
                                      </p:cBhvr>
                                      <p:to>
                                        <p:strVal val="hidden"/>
                                      </p:to>
                                    </p:set>
                                  </p:childTnLst>
                                </p:cTn>
                              </p:par>
                              <p:par>
                                <p:cTn id="32" presetID="27" presetClass="exit" presetSubtype="0" fill="hold" grpId="1" nodeType="withEffect">
                                  <p:stCondLst>
                                    <p:cond delay="3000"/>
                                  </p:stCondLst>
                                  <p:iterate type="lt">
                                    <p:tmPct val="50000"/>
                                  </p:iterate>
                                  <p:childTnLst>
                                    <p:anim calcmode="discrete" valueType="clr">
                                      <p:cBhvr override="childStyle">
                                        <p:cTn id="33" dur="80"/>
                                        <p:tgtEl>
                                          <p:spTgt spid="5"/>
                                        </p:tgtEl>
                                        <p:attrNameLst>
                                          <p:attrName>style.color</p:attrName>
                                        </p:attrNameLst>
                                      </p:cBhvr>
                                      <p:tavLst>
                                        <p:tav tm="0">
                                          <p:val>
                                            <p:clrVal>
                                              <a:schemeClr val="hlink"/>
                                            </p:clrVal>
                                          </p:val>
                                        </p:tav>
                                        <p:tav tm="50000">
                                          <p:val>
                                            <p:clrVal>
                                              <a:schemeClr val="accent2"/>
                                            </p:clrVal>
                                          </p:val>
                                        </p:tav>
                                      </p:tavLst>
                                    </p:anim>
                                    <p:anim calcmode="discrete" valueType="clr">
                                      <p:cBhvr>
                                        <p:cTn id="34" dur="80"/>
                                        <p:tgtEl>
                                          <p:spTgt spid="5"/>
                                        </p:tgtEl>
                                        <p:attrNameLst>
                                          <p:attrName>fillcolor</p:attrName>
                                        </p:attrNameLst>
                                      </p:cBhvr>
                                      <p:tavLst>
                                        <p:tav tm="0">
                                          <p:val>
                                            <p:clrVal>
                                              <a:schemeClr val="hlink"/>
                                            </p:clrVal>
                                          </p:val>
                                        </p:tav>
                                        <p:tav tm="50000">
                                          <p:val>
                                            <p:clrVal>
                                              <a:schemeClr val="accent2"/>
                                            </p:clrVal>
                                          </p:val>
                                        </p:tav>
                                      </p:tavLst>
                                    </p:anim>
                                    <p:set>
                                      <p:cBhvr>
                                        <p:cTn id="35" dur="80"/>
                                        <p:tgtEl>
                                          <p:spTgt spid="5"/>
                                        </p:tgtEl>
                                        <p:attrNameLst>
                                          <p:attrName>fill.type</p:attrName>
                                        </p:attrNameLst>
                                      </p:cBhvr>
                                      <p:to>
                                        <p:strVal val="solid"/>
                                      </p:to>
                                    </p:set>
                                    <p:set>
                                      <p:cBhvr>
                                        <p:cTn id="36" dur="1" fill="hold">
                                          <p:stCondLst>
                                            <p:cond delay="79"/>
                                          </p:stCondLst>
                                        </p:cTn>
                                        <p:tgtEl>
                                          <p:spTgt spid="5"/>
                                        </p:tgtEl>
                                        <p:attrNameLst>
                                          <p:attrName>style.visibility</p:attrName>
                                        </p:attrNameLst>
                                      </p:cBhvr>
                                      <p:to>
                                        <p:strVal val="hidden"/>
                                      </p:to>
                                    </p:set>
                                  </p:childTnLst>
                                </p:cTn>
                              </p:par>
                              <p:par>
                                <p:cTn id="37" presetID="7" presetClass="exit" presetSubtype="1" fill="hold" nodeType="withEffect">
                                  <p:stCondLst>
                                    <p:cond delay="3000"/>
                                  </p:stCondLst>
                                  <p:childTnLst>
                                    <p:anim calcmode="lin" valueType="num">
                                      <p:cBhvr additive="base">
                                        <p:cTn id="38" dur="5000"/>
                                        <p:tgtEl>
                                          <p:spTgt spid="2"/>
                                        </p:tgtEl>
                                        <p:attrNameLst>
                                          <p:attrName>ppt_x</p:attrName>
                                        </p:attrNameLst>
                                      </p:cBhvr>
                                      <p:tavLst>
                                        <p:tav tm="0">
                                          <p:val>
                                            <p:strVal val="ppt_x"/>
                                          </p:val>
                                        </p:tav>
                                        <p:tav tm="100000">
                                          <p:val>
                                            <p:strVal val="ppt_x"/>
                                          </p:val>
                                        </p:tav>
                                      </p:tavLst>
                                    </p:anim>
                                    <p:anim calcmode="lin" valueType="num">
                                      <p:cBhvr additive="base">
                                        <p:cTn id="39" dur="5000"/>
                                        <p:tgtEl>
                                          <p:spTgt spid="2"/>
                                        </p:tgtEl>
                                        <p:attrNameLst>
                                          <p:attrName>ppt_y</p:attrName>
                                        </p:attrNameLst>
                                      </p:cBhvr>
                                      <p:tavLst>
                                        <p:tav tm="0">
                                          <p:val>
                                            <p:strVal val="ppt_y"/>
                                          </p:val>
                                        </p:tav>
                                        <p:tav tm="100000">
                                          <p:val>
                                            <p:strVal val="0-ppt_h/2"/>
                                          </p:val>
                                        </p:tav>
                                      </p:tavLst>
                                    </p:anim>
                                    <p:set>
                                      <p:cBhvr>
                                        <p:cTn id="40" dur="1" fill="hold">
                                          <p:stCondLst>
                                            <p:cond delay="4999"/>
                                          </p:stCondLst>
                                        </p:cTn>
                                        <p:tgtEl>
                                          <p:spTgt spid="2"/>
                                        </p:tgtEl>
                                        <p:attrNameLst>
                                          <p:attrName>style.visibility</p:attrName>
                                        </p:attrNameLst>
                                      </p:cBhvr>
                                      <p:to>
                                        <p:strVal val="hidden"/>
                                      </p:to>
                                    </p:set>
                                  </p:childTnLst>
                                </p:cTn>
                              </p:par>
                              <p:par>
                                <p:cTn id="41" presetID="7" presetClass="exit" presetSubtype="4" fill="hold" nodeType="withEffect">
                                  <p:stCondLst>
                                    <p:cond delay="3000"/>
                                  </p:stCondLst>
                                  <p:childTnLst>
                                    <p:anim calcmode="lin" valueType="num">
                                      <p:cBhvr additive="base">
                                        <p:cTn id="42" dur="5000"/>
                                        <p:tgtEl>
                                          <p:spTgt spid="3"/>
                                        </p:tgtEl>
                                        <p:attrNameLst>
                                          <p:attrName>ppt_x</p:attrName>
                                        </p:attrNameLst>
                                      </p:cBhvr>
                                      <p:tavLst>
                                        <p:tav tm="0">
                                          <p:val>
                                            <p:strVal val="ppt_x"/>
                                          </p:val>
                                        </p:tav>
                                        <p:tav tm="100000">
                                          <p:val>
                                            <p:strVal val="ppt_x"/>
                                          </p:val>
                                        </p:tav>
                                      </p:tavLst>
                                    </p:anim>
                                    <p:anim calcmode="lin" valueType="num">
                                      <p:cBhvr additive="base">
                                        <p:cTn id="43" dur="5000"/>
                                        <p:tgtEl>
                                          <p:spTgt spid="3"/>
                                        </p:tgtEl>
                                        <p:attrNameLst>
                                          <p:attrName>ppt_y</p:attrName>
                                        </p:attrNameLst>
                                      </p:cBhvr>
                                      <p:tavLst>
                                        <p:tav tm="0">
                                          <p:val>
                                            <p:strVal val="ppt_y"/>
                                          </p:val>
                                        </p:tav>
                                        <p:tav tm="100000">
                                          <p:val>
                                            <p:strVal val="1+ppt_h/2"/>
                                          </p:val>
                                        </p:tav>
                                      </p:tavLst>
                                    </p:anim>
                                    <p:set>
                                      <p:cBhvr>
                                        <p:cTn id="44" dur="1" fill="hold">
                                          <p:stCondLst>
                                            <p:cond delay="4999"/>
                                          </p:stCondLst>
                                        </p:cTn>
                                        <p:tgtEl>
                                          <p:spTgt spid="3"/>
                                        </p:tgtEl>
                                        <p:attrNameLst>
                                          <p:attrName>style.visibility</p:attrName>
                                        </p:attrNameLst>
                                      </p:cBhvr>
                                      <p:to>
                                        <p:strVal val="hidden"/>
                                      </p:to>
                                    </p:set>
                                  </p:childTnLst>
                                </p:cTn>
                              </p:par>
                            </p:childTnLst>
                          </p:cTn>
                        </p:par>
                        <p:par>
                          <p:cTn id="45" fill="hold">
                            <p:stCondLst>
                              <p:cond delay="198863"/>
                            </p:stCondLst>
                            <p:childTnLst>
                              <p:par>
                                <p:cTn id="46" presetID="0" presetClass="path" presetSubtype="0" accel="50000" decel="50000" fill="hold" grpId="2" nodeType="afterEffect">
                                  <p:stCondLst>
                                    <p:cond delay="0"/>
                                  </p:stCondLst>
                                  <p:iterate type="lt">
                                    <p:tmPct val="0"/>
                                  </p:iterate>
                                  <p:childTnLst>
                                    <p:animMotion origin="layout" path="M 0 0 L 0 -0.42014 " pathEditMode="relative" ptsTypes="AA">
                                      <p:cBhvr>
                                        <p:cTn id="47" dur="2000" fill="hold"/>
                                        <p:tgtEl>
                                          <p:spTgt spid="6"/>
                                        </p:tgtEl>
                                        <p:attrNameLst>
                                          <p:attrName>ppt_x</p:attrName>
                                          <p:attrName>ppt_y</p:attrName>
                                        </p:attrNameLst>
                                      </p:cBhvr>
                                    </p:animMotion>
                                  </p:childTnLst>
                                </p:cTn>
                              </p:par>
                            </p:childTnLst>
                          </p:cTn>
                        </p:par>
                        <p:par>
                          <p:cTn id="48" fill="hold">
                            <p:stCondLst>
                              <p:cond delay="200863"/>
                            </p:stCondLst>
                            <p:childTnLst>
                              <p:par>
                                <p:cTn id="49" presetID="6" presetClass="emph" presetSubtype="0" fill="hold" grpId="0" nodeType="afterEffect">
                                  <p:stCondLst>
                                    <p:cond delay="0"/>
                                  </p:stCondLst>
                                  <p:iterate type="lt">
                                    <p:tmPct val="0"/>
                                  </p:iterate>
                                  <p:childTnLst>
                                    <p:animScale>
                                      <p:cBhvr>
                                        <p:cTn id="5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51"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4" grpId="0" build="allAtOnce"/>
      <p:bldP spid="5" grpId="0"/>
      <p:bldP spid="5" grpId="1"/>
      <p:bldP spid="6" grpId="0"/>
      <p:bldP spid="6"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19E9FF"/>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5" name="Ovale 4"/>
          <p:cNvSpPr/>
          <p:nvPr/>
        </p:nvSpPr>
        <p:spPr>
          <a:xfrm>
            <a:off x="1428728" y="1571612"/>
            <a:ext cx="6858048" cy="2143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smtClean="0">
                <a:solidFill>
                  <a:schemeClr val="bg1"/>
                </a:solidFill>
                <a:ea typeface="Arial Unicode MS" pitchFamily="34" charset="-128"/>
                <a:cs typeface="Arial Unicode MS" pitchFamily="34" charset="-128"/>
              </a:rPr>
              <a:t> </a:t>
            </a:r>
            <a:endParaRPr lang="it-IT" sz="5400" dirty="0">
              <a:solidFill>
                <a:schemeClr val="bg1"/>
              </a:solidFill>
              <a:ea typeface="Arial Unicode MS" pitchFamily="34" charset="-128"/>
              <a:cs typeface="Arial Unicode MS" pitchFamily="34" charset="-128"/>
            </a:endParaRPr>
          </a:p>
        </p:txBody>
      </p:sp>
      <p:sp>
        <p:nvSpPr>
          <p:cNvPr id="7" name="CasellaDiTesto 6"/>
          <p:cNvSpPr txBox="1"/>
          <p:nvPr/>
        </p:nvSpPr>
        <p:spPr>
          <a:xfrm>
            <a:off x="3786182" y="1928802"/>
            <a:ext cx="2000264" cy="830997"/>
          </a:xfrm>
          <a:prstGeom prst="rect">
            <a:avLst/>
          </a:prstGeom>
          <a:noFill/>
          <a:ln>
            <a:solidFill>
              <a:schemeClr val="accent1"/>
            </a:solidFill>
          </a:ln>
        </p:spPr>
        <p:txBody>
          <a:bodyPr wrap="square" rtlCol="0">
            <a:spAutoFit/>
          </a:bodyPr>
          <a:lstStyle/>
          <a:p>
            <a:r>
              <a:rPr lang="it-IT" sz="4800" dirty="0" smtClean="0">
                <a:solidFill>
                  <a:schemeClr val="bg1"/>
                </a:solidFill>
              </a:rPr>
              <a:t>Sparta</a:t>
            </a:r>
            <a:r>
              <a:rPr lang="it-IT" sz="4400" dirty="0" smtClean="0">
                <a:solidFill>
                  <a:schemeClr val="bg1"/>
                </a:solidFill>
              </a:rPr>
              <a:t> </a:t>
            </a:r>
            <a:endParaRPr lang="it-IT" sz="4400" dirty="0">
              <a:solidFill>
                <a:schemeClr val="bg1"/>
              </a:solidFill>
            </a:endParaRPr>
          </a:p>
        </p:txBody>
      </p:sp>
      <p:sp>
        <p:nvSpPr>
          <p:cNvPr id="8" name="CasellaDiTesto 7"/>
          <p:cNvSpPr txBox="1"/>
          <p:nvPr/>
        </p:nvSpPr>
        <p:spPr>
          <a:xfrm>
            <a:off x="3428992" y="3071810"/>
            <a:ext cx="2786082" cy="523220"/>
          </a:xfrm>
          <a:prstGeom prst="rect">
            <a:avLst/>
          </a:prstGeom>
          <a:noFill/>
        </p:spPr>
        <p:txBody>
          <a:bodyPr wrap="square" rtlCol="0">
            <a:spAutoFit/>
          </a:bodyPr>
          <a:lstStyle/>
          <a:p>
            <a:r>
              <a:rPr lang="it-IT" sz="2800" dirty="0" smtClean="0">
                <a:solidFill>
                  <a:schemeClr val="bg1"/>
                </a:solidFill>
              </a:rPr>
              <a:t>Citta di guerrieri</a:t>
            </a:r>
            <a:endParaRPr lang="it-IT" sz="2800" dirty="0">
              <a:solidFill>
                <a:schemeClr val="bg1"/>
              </a:solidFill>
            </a:endParaRPr>
          </a:p>
        </p:txBody>
      </p:sp>
    </p:spTree>
  </p:cSld>
  <p:clrMapOvr>
    <a:masterClrMapping/>
  </p:clrMapOvr>
  <p:transition spd="slow" advTm="30000">
    <p:wheel spokes="8"/>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00"/>
                            </p:stCondLst>
                            <p:childTnLst>
                              <p:par>
                                <p:cTn id="13" presetID="38" presetClass="entr" presetSubtype="0" accel="50000" fill="hold" grpId="0" nodeType="afterEffect">
                                  <p:stCondLst>
                                    <p:cond delay="500"/>
                                  </p:stCondLst>
                                  <p:iterate type="lt">
                                    <p:tmPct val="50000"/>
                                  </p:iterate>
                                  <p:childTnLst>
                                    <p:set>
                                      <p:cBhvr>
                                        <p:cTn id="14" dur="1" fill="hold">
                                          <p:stCondLst>
                                            <p:cond delay="0"/>
                                          </p:stCondLst>
                                        </p:cTn>
                                        <p:tgtEl>
                                          <p:spTgt spid="7"/>
                                        </p:tgtEl>
                                        <p:attrNameLst>
                                          <p:attrName>style.visibility</p:attrName>
                                        </p:attrNameLst>
                                      </p:cBhvr>
                                      <p:to>
                                        <p:strVal val="visible"/>
                                      </p:to>
                                    </p:set>
                                    <p:set>
                                      <p:cBhvr>
                                        <p:cTn id="15" dur="228" fill="hold">
                                          <p:stCondLst>
                                            <p:cond delay="0"/>
                                          </p:stCondLst>
                                        </p:cTn>
                                        <p:tgtEl>
                                          <p:spTgt spid="7"/>
                                        </p:tgtEl>
                                        <p:attrNameLst>
                                          <p:attrName>style.rotation</p:attrName>
                                        </p:attrNameLst>
                                      </p:cBhvr>
                                      <p:to>
                                        <p:strVal val="-45.0"/>
                                      </p:to>
                                    </p:set>
                                    <p:anim calcmode="lin" valueType="num">
                                      <p:cBhvr>
                                        <p:cTn id="16"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2000"/>
                                  </p:stCondLst>
                                  <p:iterate type="lt">
                                    <p:tmPct val="50000"/>
                                  </p:iterate>
                                  <p:childTnLst>
                                    <p:set>
                                      <p:cBhvr>
                                        <p:cTn id="21" dur="1" fill="hold">
                                          <p:stCondLst>
                                            <p:cond delay="0"/>
                                          </p:stCondLst>
                                        </p:cTn>
                                        <p:tgtEl>
                                          <p:spTgt spid="8"/>
                                        </p:tgtEl>
                                        <p:attrNameLst>
                                          <p:attrName>style.visibility</p:attrName>
                                        </p:attrNameLst>
                                      </p:cBhvr>
                                      <p:to>
                                        <p:strVal val="visible"/>
                                      </p:to>
                                    </p:set>
                                    <p:set>
                                      <p:cBhvr>
                                        <p:cTn id="22" dur="228" fill="hold">
                                          <p:stCondLst>
                                            <p:cond delay="0"/>
                                          </p:stCondLst>
                                        </p:cTn>
                                        <p:tgtEl>
                                          <p:spTgt spid="8"/>
                                        </p:tgtEl>
                                        <p:attrNameLst>
                                          <p:attrName>style.rotation</p:attrName>
                                        </p:attrNameLst>
                                      </p:cBhvr>
                                      <p:to>
                                        <p:strVal val="-45.0"/>
                                      </p:to>
                                    </p:set>
                                    <p:anim calcmode="lin" valueType="num">
                                      <p:cBhvr>
                                        <p:cTn id="23"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4"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6750"/>
                            </p:stCondLst>
                            <p:childTnLst>
                              <p:par>
                                <p:cTn id="28" presetID="19" presetClass="emph" presetSubtype="0" fill="hold" grpId="4" nodeType="afterEffect">
                                  <p:stCondLst>
                                    <p:cond delay="0"/>
                                  </p:stCondLst>
                                  <p:iterate type="lt">
                                    <p:tmPct val="0"/>
                                  </p:iterate>
                                  <p:childTnLst>
                                    <p:animClr clrSpc="rgb">
                                      <p:cBhvr override="childStyle">
                                        <p:cTn id="29" dur="500" fill="hold"/>
                                        <p:tgtEl>
                                          <p:spTgt spid="5"/>
                                        </p:tgtEl>
                                        <p:attrNameLst>
                                          <p:attrName>style.color</p:attrName>
                                        </p:attrNameLst>
                                      </p:cBhvr>
                                      <p:to>
                                        <a:schemeClr val="accent2"/>
                                      </p:to>
                                    </p:animClr>
                                    <p:animClr clrSpc="rgb">
                                      <p:cBhvr>
                                        <p:cTn id="30" dur="500" fill="hold"/>
                                        <p:tgtEl>
                                          <p:spTgt spid="5"/>
                                        </p:tgtEl>
                                        <p:attrNameLst>
                                          <p:attrName>fillcolor</p:attrName>
                                        </p:attrNameLst>
                                      </p:cBhvr>
                                      <p:to>
                                        <a:schemeClr val="accent2"/>
                                      </p:to>
                                    </p:animClr>
                                    <p:set>
                                      <p:cBhvr>
                                        <p:cTn id="31" dur="500" fill="hold"/>
                                        <p:tgtEl>
                                          <p:spTgt spid="5"/>
                                        </p:tgtEl>
                                        <p:attrNameLst>
                                          <p:attrName>fill.type</p:attrName>
                                        </p:attrNameLst>
                                      </p:cBhvr>
                                      <p:to>
                                        <p:strVal val="solid"/>
                                      </p:to>
                                    </p:set>
                                    <p:set>
                                      <p:cBhvr>
                                        <p:cTn id="32" dur="500" fill="hold"/>
                                        <p:tgtEl>
                                          <p:spTgt spid="5"/>
                                        </p:tgtEl>
                                        <p:attrNameLst>
                                          <p:attrName>fill.on</p:attrName>
                                        </p:attrNameLst>
                                      </p:cBhvr>
                                      <p:to>
                                        <p:strVal val="true"/>
                                      </p:to>
                                    </p:set>
                                  </p:childTnLst>
                                </p:cTn>
                              </p:par>
                              <p:par>
                                <p:cTn id="33" presetID="34" presetClass="emph" presetSubtype="0" fill="hold" grpId="1" nodeType="withEffect">
                                  <p:stCondLst>
                                    <p:cond delay="1000"/>
                                  </p:stCondLst>
                                  <p:iterate type="lt">
                                    <p:tmPct val="10000"/>
                                  </p:iterate>
                                  <p:childTnLst>
                                    <p:animMotion origin="layout" path="M 0.0 0.0 L 0.0 -0.07213" pathEditMode="relative" ptsTypes="">
                                      <p:cBhvr>
                                        <p:cTn id="34" dur="250" accel="50000" decel="50000" autoRev="1" fill="hold">
                                          <p:stCondLst>
                                            <p:cond delay="0"/>
                                          </p:stCondLst>
                                        </p:cTn>
                                        <p:tgtEl>
                                          <p:spTgt spid="7"/>
                                        </p:tgtEl>
                                        <p:attrNameLst>
                                          <p:attrName>ppt_x</p:attrName>
                                          <p:attrName>ppt_y</p:attrName>
                                        </p:attrNameLst>
                                      </p:cBhvr>
                                    </p:animMotion>
                                    <p:animRot by="1500000">
                                      <p:cBhvr>
                                        <p:cTn id="35" dur="125" fill="hold">
                                          <p:stCondLst>
                                            <p:cond delay="0"/>
                                          </p:stCondLst>
                                        </p:cTn>
                                        <p:tgtEl>
                                          <p:spTgt spid="7"/>
                                        </p:tgtEl>
                                        <p:attrNameLst>
                                          <p:attrName>r</p:attrName>
                                        </p:attrNameLst>
                                      </p:cBhvr>
                                    </p:animRot>
                                    <p:animRot by="-1500000">
                                      <p:cBhvr>
                                        <p:cTn id="36" dur="125" fill="hold">
                                          <p:stCondLst>
                                            <p:cond delay="125"/>
                                          </p:stCondLst>
                                        </p:cTn>
                                        <p:tgtEl>
                                          <p:spTgt spid="7"/>
                                        </p:tgtEl>
                                        <p:attrNameLst>
                                          <p:attrName>r</p:attrName>
                                        </p:attrNameLst>
                                      </p:cBhvr>
                                    </p:animRot>
                                    <p:animRot by="-1500000">
                                      <p:cBhvr>
                                        <p:cTn id="37" dur="125" fill="hold">
                                          <p:stCondLst>
                                            <p:cond delay="250"/>
                                          </p:stCondLst>
                                        </p:cTn>
                                        <p:tgtEl>
                                          <p:spTgt spid="7"/>
                                        </p:tgtEl>
                                        <p:attrNameLst>
                                          <p:attrName>r</p:attrName>
                                        </p:attrNameLst>
                                      </p:cBhvr>
                                    </p:animRot>
                                    <p:animRot by="1500000">
                                      <p:cBhvr>
                                        <p:cTn id="38" dur="125" fill="hold">
                                          <p:stCondLst>
                                            <p:cond delay="375"/>
                                          </p:stCondLst>
                                        </p:cTn>
                                        <p:tgtEl>
                                          <p:spTgt spid="7"/>
                                        </p:tgtEl>
                                        <p:attrNameLst>
                                          <p:attrName>r</p:attrName>
                                        </p:attrNameLst>
                                      </p:cBhvr>
                                    </p:animRot>
                                  </p:childTnLst>
                                </p:cTn>
                              </p:par>
                              <p:par>
                                <p:cTn id="39" presetID="34" presetClass="emph" presetSubtype="0" fill="hold" grpId="1" nodeType="withEffect">
                                  <p:stCondLst>
                                    <p:cond delay="1000"/>
                                  </p:stCondLst>
                                  <p:iterate type="lt">
                                    <p:tmPct val="10000"/>
                                  </p:iterate>
                                  <p:childTnLst>
                                    <p:animMotion origin="layout" path="M 0.0 0.0 L 0.0 -0.07213" pathEditMode="relative" ptsTypes="">
                                      <p:cBhvr>
                                        <p:cTn id="40" dur="250" accel="50000" decel="50000" autoRev="1" fill="hold">
                                          <p:stCondLst>
                                            <p:cond delay="0"/>
                                          </p:stCondLst>
                                        </p:cTn>
                                        <p:tgtEl>
                                          <p:spTgt spid="8"/>
                                        </p:tgtEl>
                                        <p:attrNameLst>
                                          <p:attrName>ppt_x</p:attrName>
                                          <p:attrName>ppt_y</p:attrName>
                                        </p:attrNameLst>
                                      </p:cBhvr>
                                    </p:animMotion>
                                    <p:animRot by="1500000">
                                      <p:cBhvr>
                                        <p:cTn id="41" dur="125" fill="hold">
                                          <p:stCondLst>
                                            <p:cond delay="0"/>
                                          </p:stCondLst>
                                        </p:cTn>
                                        <p:tgtEl>
                                          <p:spTgt spid="8"/>
                                        </p:tgtEl>
                                        <p:attrNameLst>
                                          <p:attrName>r</p:attrName>
                                        </p:attrNameLst>
                                      </p:cBhvr>
                                    </p:animRot>
                                    <p:animRot by="-1500000">
                                      <p:cBhvr>
                                        <p:cTn id="42" dur="125" fill="hold">
                                          <p:stCondLst>
                                            <p:cond delay="125"/>
                                          </p:stCondLst>
                                        </p:cTn>
                                        <p:tgtEl>
                                          <p:spTgt spid="8"/>
                                        </p:tgtEl>
                                        <p:attrNameLst>
                                          <p:attrName>r</p:attrName>
                                        </p:attrNameLst>
                                      </p:cBhvr>
                                    </p:animRot>
                                    <p:animRot by="-1500000">
                                      <p:cBhvr>
                                        <p:cTn id="43" dur="125" fill="hold">
                                          <p:stCondLst>
                                            <p:cond delay="250"/>
                                          </p:stCondLst>
                                        </p:cTn>
                                        <p:tgtEl>
                                          <p:spTgt spid="8"/>
                                        </p:tgtEl>
                                        <p:attrNameLst>
                                          <p:attrName>r</p:attrName>
                                        </p:attrNameLst>
                                      </p:cBhvr>
                                    </p:animRot>
                                    <p:animRot by="1500000">
                                      <p:cBhvr>
                                        <p:cTn id="44" dur="125" fill="hold">
                                          <p:stCondLst>
                                            <p:cond delay="375"/>
                                          </p:stCondLst>
                                        </p:cTn>
                                        <p:tgtEl>
                                          <p:spTgt spid="8"/>
                                        </p:tgtEl>
                                        <p:attrNameLst>
                                          <p:attrName>r</p:attrName>
                                        </p:attrNameLst>
                                      </p:cBhvr>
                                    </p:animRot>
                                  </p:childTnLst>
                                </p:cTn>
                              </p:par>
                            </p:childTnLst>
                          </p:cTn>
                        </p:par>
                        <p:par>
                          <p:cTn id="45" fill="hold">
                            <p:stCondLst>
                              <p:cond delay="9000"/>
                            </p:stCondLst>
                            <p:childTnLst>
                              <p:par>
                                <p:cTn id="46" presetID="38" presetClass="exit" presetSubtype="0" accel="50000" fill="hold" grpId="2" nodeType="afterEffect">
                                  <p:stCondLst>
                                    <p:cond delay="2000"/>
                                  </p:stCondLst>
                                  <p:iterate type="lt">
                                    <p:tmPct val="50000"/>
                                  </p:iterate>
                                  <p:childTnLst>
                                    <p:anim calcmode="lin" valueType="num">
                                      <p:cBhvr>
                                        <p:cTn id="47" dur="1000">
                                          <p:stCondLst>
                                            <p:cond delay="0"/>
                                          </p:stCondLst>
                                        </p:cTn>
                                        <p:tgtEl>
                                          <p:spTgt spid="7"/>
                                        </p:tgtEl>
                                        <p:attrNameLst>
                                          <p:attrName>style.rotation</p:attrName>
                                        </p:attrNameLst>
                                      </p:cBhvr>
                                      <p:tavLst>
                                        <p:tav tm="0">
                                          <p:val>
                                            <p:fltVal val="0"/>
                                          </p:val>
                                        </p:tav>
                                        <p:tav tm="100000">
                                          <p:val>
                                            <p:fltVal val="45"/>
                                          </p:val>
                                        </p:tav>
                                      </p:tavLst>
                                    </p:anim>
                                    <p:anim calcmode="lin" valueType="num">
                                      <p:cBhvr>
                                        <p:cTn id="48" dur="1000">
                                          <p:stCondLst>
                                            <p:cond delay="0"/>
                                          </p:stCondLst>
                                        </p:cTn>
                                        <p:tgtEl>
                                          <p:spTgt spid="7"/>
                                        </p:tgtEl>
                                        <p:attrNameLst>
                                          <p:attrName>ppt_y</p:attrName>
                                        </p:attrNameLst>
                                      </p:cBhvr>
                                      <p:tavLst>
                                        <p:tav tm="0">
                                          <p:val>
                                            <p:strVal val="ppt_y"/>
                                          </p:val>
                                        </p:tav>
                                        <p:tav tm="100000">
                                          <p:val>
                                            <p:strVal val="ppt_y+1"/>
                                          </p:val>
                                        </p:tav>
                                      </p:tavLst>
                                    </p:anim>
                                    <p:set>
                                      <p:cBhvr>
                                        <p:cTn id="49" dur="1" fill="hold">
                                          <p:stCondLst>
                                            <p:cond delay="999"/>
                                          </p:stCondLst>
                                        </p:cTn>
                                        <p:tgtEl>
                                          <p:spTgt spid="7"/>
                                        </p:tgtEl>
                                        <p:attrNameLst>
                                          <p:attrName>style.visibility</p:attrName>
                                        </p:attrNameLst>
                                      </p:cBhvr>
                                      <p:to>
                                        <p:strVal val="hidden"/>
                                      </p:to>
                                    </p:set>
                                  </p:childTnLst>
                                </p:cTn>
                              </p:par>
                              <p:par>
                                <p:cTn id="50" presetID="38" presetClass="exit" presetSubtype="0" accel="50000" fill="hold" grpId="2" nodeType="withEffect">
                                  <p:stCondLst>
                                    <p:cond delay="5000"/>
                                  </p:stCondLst>
                                  <p:iterate type="lt">
                                    <p:tmPct val="50000"/>
                                  </p:iterate>
                                  <p:childTnLst>
                                    <p:anim calcmode="lin" valueType="num">
                                      <p:cBhvr>
                                        <p:cTn id="51" dur="500">
                                          <p:stCondLst>
                                            <p:cond delay="0"/>
                                          </p:stCondLst>
                                        </p:cTn>
                                        <p:tgtEl>
                                          <p:spTgt spid="8"/>
                                        </p:tgtEl>
                                        <p:attrNameLst>
                                          <p:attrName>style.rotation</p:attrName>
                                        </p:attrNameLst>
                                      </p:cBhvr>
                                      <p:tavLst>
                                        <p:tav tm="0">
                                          <p:val>
                                            <p:fltVal val="0"/>
                                          </p:val>
                                        </p:tav>
                                        <p:tav tm="100000">
                                          <p:val>
                                            <p:fltVal val="45"/>
                                          </p:val>
                                        </p:tav>
                                      </p:tavLst>
                                    </p:anim>
                                    <p:anim calcmode="lin" valueType="num">
                                      <p:cBhvr>
                                        <p:cTn id="52" dur="500">
                                          <p:stCondLst>
                                            <p:cond delay="0"/>
                                          </p:stCondLst>
                                        </p:cTn>
                                        <p:tgtEl>
                                          <p:spTgt spid="8"/>
                                        </p:tgtEl>
                                        <p:attrNameLst>
                                          <p:attrName>ppt_y</p:attrName>
                                        </p:attrNameLst>
                                      </p:cBhvr>
                                      <p:tavLst>
                                        <p:tav tm="0">
                                          <p:val>
                                            <p:strVal val="ppt_y"/>
                                          </p:val>
                                        </p:tav>
                                        <p:tav tm="100000">
                                          <p:val>
                                            <p:strVal val="ppt_y+1"/>
                                          </p:val>
                                        </p:tav>
                                      </p:tavLst>
                                    </p:anim>
                                    <p:set>
                                      <p:cBhvr>
                                        <p:cTn id="53" dur="1" fill="hold">
                                          <p:stCondLst>
                                            <p:cond delay="499"/>
                                          </p:stCondLst>
                                        </p:cTn>
                                        <p:tgtEl>
                                          <p:spTgt spid="8"/>
                                        </p:tgtEl>
                                        <p:attrNameLst>
                                          <p:attrName>style.visibility</p:attrName>
                                        </p:attrNameLst>
                                      </p:cBhvr>
                                      <p:to>
                                        <p:strVal val="hidden"/>
                                      </p:to>
                                    </p:set>
                                  </p:childTnLst>
                                </p:cTn>
                              </p:par>
                            </p:childTnLst>
                          </p:cTn>
                        </p:par>
                        <p:par>
                          <p:cTn id="54" fill="hold">
                            <p:stCondLst>
                              <p:cond delay="18250"/>
                            </p:stCondLst>
                            <p:childTnLst>
                              <p:par>
                                <p:cTn id="55" presetID="38" presetClass="exit" presetSubtype="0" accel="50000" fill="hold" grpId="3" nodeType="afterEffect">
                                  <p:stCondLst>
                                    <p:cond delay="1000"/>
                                  </p:stCondLst>
                                  <p:iterate type="lt">
                                    <p:tmPct val="50000"/>
                                  </p:iterate>
                                  <p:childTnLst>
                                    <p:anim calcmode="lin" valueType="num">
                                      <p:cBhvr>
                                        <p:cTn id="56" dur="1000">
                                          <p:stCondLst>
                                            <p:cond delay="0"/>
                                          </p:stCondLst>
                                        </p:cTn>
                                        <p:tgtEl>
                                          <p:spTgt spid="5"/>
                                        </p:tgtEl>
                                        <p:attrNameLst>
                                          <p:attrName>style.rotation</p:attrName>
                                        </p:attrNameLst>
                                      </p:cBhvr>
                                      <p:tavLst>
                                        <p:tav tm="0">
                                          <p:val>
                                            <p:fltVal val="0"/>
                                          </p:val>
                                        </p:tav>
                                        <p:tav tm="100000">
                                          <p:val>
                                            <p:fltVal val="45"/>
                                          </p:val>
                                        </p:tav>
                                      </p:tavLst>
                                    </p:anim>
                                    <p:anim calcmode="lin" valueType="num">
                                      <p:cBhvr>
                                        <p:cTn id="57" dur="1000">
                                          <p:stCondLst>
                                            <p:cond delay="0"/>
                                          </p:stCondLst>
                                        </p:cTn>
                                        <p:tgtEl>
                                          <p:spTgt spid="5"/>
                                        </p:tgtEl>
                                        <p:attrNameLst>
                                          <p:attrName>ppt_y</p:attrName>
                                        </p:attrNameLst>
                                      </p:cBhvr>
                                      <p:tavLst>
                                        <p:tav tm="0">
                                          <p:val>
                                            <p:strVal val="ppt_y"/>
                                          </p:val>
                                        </p:tav>
                                        <p:tav tm="100000">
                                          <p:val>
                                            <p:strVal val="ppt_y+1"/>
                                          </p:val>
                                        </p:tav>
                                      </p:tavLst>
                                    </p:anim>
                                    <p:set>
                                      <p:cBhvr>
                                        <p:cTn id="5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3" animBg="1"/>
      <p:bldP spid="5" grpId="4" animBg="1"/>
      <p:bldP spid="7" grpId="0" animBg="1"/>
      <p:bldP spid="7" grpId="1" animBg="1"/>
      <p:bldP spid="7" grpId="2" animBg="1"/>
      <p:bldP spid="8" grpId="0"/>
      <p:bldP spid="8" grpId="1"/>
      <p:bldP spid="8"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2BF5FF"/>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pic>
        <p:nvPicPr>
          <p:cNvPr id="3" name="Immagine 2" descr="foto2.jpg"/>
          <p:cNvPicPr>
            <a:picLocks noChangeAspect="1"/>
          </p:cNvPicPr>
          <p:nvPr/>
        </p:nvPicPr>
        <p:blipFill>
          <a:blip r:embed="rId2" cstate="print"/>
          <a:stretch>
            <a:fillRect/>
          </a:stretch>
        </p:blipFill>
        <p:spPr>
          <a:xfrm>
            <a:off x="5357818" y="1214422"/>
            <a:ext cx="3071802" cy="2571768"/>
          </a:xfrm>
          <a:prstGeom prst="rect">
            <a:avLst/>
          </a:prstGeom>
        </p:spPr>
      </p:pic>
      <p:pic>
        <p:nvPicPr>
          <p:cNvPr id="4" name="Immagine 3" descr="foto3.jpg"/>
          <p:cNvPicPr>
            <a:picLocks noChangeAspect="1"/>
          </p:cNvPicPr>
          <p:nvPr/>
        </p:nvPicPr>
        <p:blipFill>
          <a:blip r:embed="rId3" cstate="print"/>
          <a:stretch>
            <a:fillRect/>
          </a:stretch>
        </p:blipFill>
        <p:spPr>
          <a:xfrm>
            <a:off x="928662" y="3857628"/>
            <a:ext cx="3071834" cy="2643182"/>
          </a:xfrm>
          <a:prstGeom prst="rect">
            <a:avLst/>
          </a:prstGeom>
        </p:spPr>
      </p:pic>
      <p:sp>
        <p:nvSpPr>
          <p:cNvPr id="5" name="CasellaDiTesto 4"/>
          <p:cNvSpPr txBox="1"/>
          <p:nvPr/>
        </p:nvSpPr>
        <p:spPr>
          <a:xfrm>
            <a:off x="1071538" y="1857364"/>
            <a:ext cx="2786082" cy="1169551"/>
          </a:xfrm>
          <a:prstGeom prst="rect">
            <a:avLst/>
          </a:prstGeom>
          <a:noFill/>
        </p:spPr>
        <p:txBody>
          <a:bodyPr wrap="square" rtlCol="0">
            <a:spAutoFit/>
          </a:bodyPr>
          <a:lstStyle/>
          <a:p>
            <a:r>
              <a:rPr lang="it-IT" sz="1400" dirty="0" smtClean="0"/>
              <a:t>Sparta era una città-stato di terraferma, chiusa ai rapporti con le altre città e contraria a qualsiasi innovazione, non ricca ma molto potente sul piano militare.</a:t>
            </a:r>
            <a:endParaRPr lang="it-IT" sz="1400" dirty="0"/>
          </a:p>
        </p:txBody>
      </p:sp>
      <p:sp>
        <p:nvSpPr>
          <p:cNvPr id="7" name="CasellaDiTesto 6"/>
          <p:cNvSpPr txBox="1"/>
          <p:nvPr/>
        </p:nvSpPr>
        <p:spPr>
          <a:xfrm>
            <a:off x="5286380" y="4286256"/>
            <a:ext cx="3071834" cy="1600438"/>
          </a:xfrm>
          <a:prstGeom prst="rect">
            <a:avLst/>
          </a:prstGeom>
          <a:noFill/>
        </p:spPr>
        <p:txBody>
          <a:bodyPr wrap="square" rtlCol="0">
            <a:spAutoFit/>
          </a:bodyPr>
          <a:lstStyle/>
          <a:p>
            <a:r>
              <a:rPr lang="it-IT" sz="1400" dirty="0" smtClean="0"/>
              <a:t>L'ideale spartano è quello fissato da una diffusa tradizione: non è degno di gloria un uomo se non ha valore militare, se in battaglia non è capace di resistere in prima linea, ben piantato sulle gambe, cacciando dal cuore ogni pensiero di fuga.</a:t>
            </a:r>
            <a:endParaRPr lang="it-IT" sz="1400" dirty="0"/>
          </a:p>
        </p:txBody>
      </p:sp>
    </p:spTree>
  </p:cSld>
  <p:clrMapOvr>
    <a:masterClrMapping/>
  </p:clrMapOvr>
  <p:transition spd="slow" advClick="0" advTm="29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par>
                                <p:cTn id="9" presetID="7"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0-#ppt_h/2"/>
                                          </p:val>
                                        </p:tav>
                                        <p:tav tm="100000">
                                          <p:val>
                                            <p:strVal val="#ppt_y"/>
                                          </p:val>
                                        </p:tav>
                                      </p:tavLst>
                                    </p:anim>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anim calcmode="discrete" valueType="clr">
                                      <p:cBhvr override="childStyle">
                                        <p:cTn id="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gtEl>
                                        <p:attrNameLst>
                                          <p:attrName>fillcolor</p:attrName>
                                        </p:attrNameLst>
                                      </p:cBhvr>
                                      <p:tavLst>
                                        <p:tav tm="0">
                                          <p:val>
                                            <p:clrVal>
                                              <a:schemeClr val="accent2"/>
                                            </p:clrVal>
                                          </p:val>
                                        </p:tav>
                                        <p:tav tm="50000">
                                          <p:val>
                                            <p:clrVal>
                                              <a:schemeClr val="hlink"/>
                                            </p:clrVal>
                                          </p:val>
                                        </p:tav>
                                      </p:tavLst>
                                    </p:anim>
                                    <p:set>
                                      <p:cBhvr>
                                        <p:cTn id="17" dur="80"/>
                                        <p:tgtEl>
                                          <p:spTgt spid="5"/>
                                        </p:tgtEl>
                                        <p:attrNameLst>
                                          <p:attrName>fill.type</p:attrName>
                                        </p:attrNameLst>
                                      </p:cBhvr>
                                      <p:to>
                                        <p:strVal val="solid"/>
                                      </p:to>
                                    </p:set>
                                  </p:childTnLst>
                                </p:cTn>
                              </p:par>
                              <p:par>
                                <p:cTn id="18" presetID="27" presetClass="entr" presetSubtype="0" fill="hold" grpId="0" nodeType="withEffect">
                                  <p:stCondLst>
                                    <p:cond delay="0"/>
                                  </p:stCondLst>
                                  <p:iterate type="lt">
                                    <p:tmPct val="50000"/>
                                  </p:iterate>
                                  <p:childTnLst>
                                    <p:set>
                                      <p:cBhvr>
                                        <p:cTn id="19" dur="1" fill="hold">
                                          <p:stCondLst>
                                            <p:cond delay="0"/>
                                          </p:stCondLst>
                                        </p:cTn>
                                        <p:tgtEl>
                                          <p:spTgt spid="7"/>
                                        </p:tgtEl>
                                        <p:attrNameLst>
                                          <p:attrName>style.visibility</p:attrName>
                                        </p:attrNameLst>
                                      </p:cBhvr>
                                      <p:to>
                                        <p:strVal val="visible"/>
                                      </p:to>
                                    </p:set>
                                    <p:anim calcmode="discrete" valueType="clr">
                                      <p:cBhvr override="childStyle">
                                        <p:cTn id="20"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gtEl>
                                        <p:attrNameLst>
                                          <p:attrName>fillcolor</p:attrName>
                                        </p:attrNameLst>
                                      </p:cBhvr>
                                      <p:tavLst>
                                        <p:tav tm="0">
                                          <p:val>
                                            <p:clrVal>
                                              <a:schemeClr val="accent2"/>
                                            </p:clrVal>
                                          </p:val>
                                        </p:tav>
                                        <p:tav tm="50000">
                                          <p:val>
                                            <p:clrVal>
                                              <a:schemeClr val="hlink"/>
                                            </p:clrVal>
                                          </p:val>
                                        </p:tav>
                                      </p:tavLst>
                                    </p:anim>
                                    <p:set>
                                      <p:cBhvr>
                                        <p:cTn id="22" dur="80"/>
                                        <p:tgtEl>
                                          <p:spTgt spid="7"/>
                                        </p:tgtEl>
                                        <p:attrNameLst>
                                          <p:attrName>fill.type</p:attrName>
                                        </p:attrNameLst>
                                      </p:cBhvr>
                                      <p:to>
                                        <p:strVal val="solid"/>
                                      </p:to>
                                    </p:set>
                                  </p:childTnLst>
                                </p:cTn>
                              </p:par>
                            </p:childTnLst>
                          </p:cTn>
                        </p:par>
                        <p:par>
                          <p:cTn id="23" fill="hold">
                            <p:stCondLst>
                              <p:cond delay="8160"/>
                            </p:stCondLst>
                            <p:childTnLst>
                              <p:par>
                                <p:cTn id="24" presetID="7" presetClass="exit" presetSubtype="1" fill="hold" nodeType="afterEffect">
                                  <p:stCondLst>
                                    <p:cond delay="12000"/>
                                  </p:stCondLst>
                                  <p:childTnLst>
                                    <p:anim calcmode="lin" valueType="num">
                                      <p:cBhvr additive="base">
                                        <p:cTn id="25" dur="5000"/>
                                        <p:tgtEl>
                                          <p:spTgt spid="3"/>
                                        </p:tgtEl>
                                        <p:attrNameLst>
                                          <p:attrName>ppt_x</p:attrName>
                                        </p:attrNameLst>
                                      </p:cBhvr>
                                      <p:tavLst>
                                        <p:tav tm="0">
                                          <p:val>
                                            <p:strVal val="ppt_x"/>
                                          </p:val>
                                        </p:tav>
                                        <p:tav tm="100000">
                                          <p:val>
                                            <p:strVal val="ppt_x"/>
                                          </p:val>
                                        </p:tav>
                                      </p:tavLst>
                                    </p:anim>
                                    <p:anim calcmode="lin" valueType="num">
                                      <p:cBhvr additive="base">
                                        <p:cTn id="26" dur="5000"/>
                                        <p:tgtEl>
                                          <p:spTgt spid="3"/>
                                        </p:tgtEl>
                                        <p:attrNameLst>
                                          <p:attrName>ppt_y</p:attrName>
                                        </p:attrNameLst>
                                      </p:cBhvr>
                                      <p:tavLst>
                                        <p:tav tm="0">
                                          <p:val>
                                            <p:strVal val="ppt_y"/>
                                          </p:val>
                                        </p:tav>
                                        <p:tav tm="100000">
                                          <p:val>
                                            <p:strVal val="0-ppt_h/2"/>
                                          </p:val>
                                        </p:tav>
                                      </p:tavLst>
                                    </p:anim>
                                    <p:set>
                                      <p:cBhvr>
                                        <p:cTn id="27" dur="1" fill="hold">
                                          <p:stCondLst>
                                            <p:cond delay="4999"/>
                                          </p:stCondLst>
                                        </p:cTn>
                                        <p:tgtEl>
                                          <p:spTgt spid="3"/>
                                        </p:tgtEl>
                                        <p:attrNameLst>
                                          <p:attrName>style.visibility</p:attrName>
                                        </p:attrNameLst>
                                      </p:cBhvr>
                                      <p:to>
                                        <p:strVal val="hidden"/>
                                      </p:to>
                                    </p:set>
                                  </p:childTnLst>
                                </p:cTn>
                              </p:par>
                              <p:par>
                                <p:cTn id="28" presetID="7" presetClass="exit" presetSubtype="4" fill="hold" nodeType="withEffect">
                                  <p:stCondLst>
                                    <p:cond delay="12000"/>
                                  </p:stCondLst>
                                  <p:childTnLst>
                                    <p:anim calcmode="lin" valueType="num">
                                      <p:cBhvr additive="base">
                                        <p:cTn id="29" dur="5000"/>
                                        <p:tgtEl>
                                          <p:spTgt spid="4"/>
                                        </p:tgtEl>
                                        <p:attrNameLst>
                                          <p:attrName>ppt_x</p:attrName>
                                        </p:attrNameLst>
                                      </p:cBhvr>
                                      <p:tavLst>
                                        <p:tav tm="0">
                                          <p:val>
                                            <p:strVal val="ppt_x"/>
                                          </p:val>
                                        </p:tav>
                                        <p:tav tm="100000">
                                          <p:val>
                                            <p:strVal val="ppt_x"/>
                                          </p:val>
                                        </p:tav>
                                      </p:tavLst>
                                    </p:anim>
                                    <p:anim calcmode="lin" valueType="num">
                                      <p:cBhvr additive="base">
                                        <p:cTn id="30" dur="5000"/>
                                        <p:tgtEl>
                                          <p:spTgt spid="4"/>
                                        </p:tgtEl>
                                        <p:attrNameLst>
                                          <p:attrName>ppt_y</p:attrName>
                                        </p:attrNameLst>
                                      </p:cBhvr>
                                      <p:tavLst>
                                        <p:tav tm="0">
                                          <p:val>
                                            <p:strVal val="ppt_y"/>
                                          </p:val>
                                        </p:tav>
                                        <p:tav tm="100000">
                                          <p:val>
                                            <p:strVal val="1+ppt_h/2"/>
                                          </p:val>
                                        </p:tav>
                                      </p:tavLst>
                                    </p:anim>
                                    <p:set>
                                      <p:cBhvr>
                                        <p:cTn id="31" dur="1" fill="hold">
                                          <p:stCondLst>
                                            <p:cond delay="4999"/>
                                          </p:stCondLst>
                                        </p:cTn>
                                        <p:tgtEl>
                                          <p:spTgt spid="4"/>
                                        </p:tgtEl>
                                        <p:attrNameLst>
                                          <p:attrName>style.visibility</p:attrName>
                                        </p:attrNameLst>
                                      </p:cBhvr>
                                      <p:to>
                                        <p:strVal val="hidden"/>
                                      </p:to>
                                    </p:set>
                                  </p:childTnLst>
                                </p:cTn>
                              </p:par>
                              <p:par>
                                <p:cTn id="32" presetID="27" presetClass="exit" presetSubtype="0" fill="hold" grpId="2" nodeType="withEffect">
                                  <p:stCondLst>
                                    <p:cond delay="12000"/>
                                  </p:stCondLst>
                                  <p:iterate type="lt">
                                    <p:tmPct val="50000"/>
                                  </p:iterate>
                                  <p:childTnLst>
                                    <p:anim calcmode="discrete" valueType="clr">
                                      <p:cBhvr override="childStyle">
                                        <p:cTn id="33" dur="80"/>
                                        <p:tgtEl>
                                          <p:spTgt spid="5"/>
                                        </p:tgtEl>
                                        <p:attrNameLst>
                                          <p:attrName>style.color</p:attrName>
                                        </p:attrNameLst>
                                      </p:cBhvr>
                                      <p:tavLst>
                                        <p:tav tm="0">
                                          <p:val>
                                            <p:clrVal>
                                              <a:schemeClr val="hlink"/>
                                            </p:clrVal>
                                          </p:val>
                                        </p:tav>
                                        <p:tav tm="50000">
                                          <p:val>
                                            <p:clrVal>
                                              <a:schemeClr val="accent2"/>
                                            </p:clrVal>
                                          </p:val>
                                        </p:tav>
                                      </p:tavLst>
                                    </p:anim>
                                    <p:anim calcmode="discrete" valueType="clr">
                                      <p:cBhvr>
                                        <p:cTn id="34" dur="80"/>
                                        <p:tgtEl>
                                          <p:spTgt spid="5"/>
                                        </p:tgtEl>
                                        <p:attrNameLst>
                                          <p:attrName>fillcolor</p:attrName>
                                        </p:attrNameLst>
                                      </p:cBhvr>
                                      <p:tavLst>
                                        <p:tav tm="0">
                                          <p:val>
                                            <p:clrVal>
                                              <a:schemeClr val="hlink"/>
                                            </p:clrVal>
                                          </p:val>
                                        </p:tav>
                                        <p:tav tm="50000">
                                          <p:val>
                                            <p:clrVal>
                                              <a:schemeClr val="accent2"/>
                                            </p:clrVal>
                                          </p:val>
                                        </p:tav>
                                      </p:tavLst>
                                    </p:anim>
                                    <p:set>
                                      <p:cBhvr>
                                        <p:cTn id="35" dur="80"/>
                                        <p:tgtEl>
                                          <p:spTgt spid="5"/>
                                        </p:tgtEl>
                                        <p:attrNameLst>
                                          <p:attrName>fill.type</p:attrName>
                                        </p:attrNameLst>
                                      </p:cBhvr>
                                      <p:to>
                                        <p:strVal val="solid"/>
                                      </p:to>
                                    </p:set>
                                    <p:set>
                                      <p:cBhvr>
                                        <p:cTn id="36" dur="1" fill="hold">
                                          <p:stCondLst>
                                            <p:cond delay="79"/>
                                          </p:stCondLst>
                                        </p:cTn>
                                        <p:tgtEl>
                                          <p:spTgt spid="5"/>
                                        </p:tgtEl>
                                        <p:attrNameLst>
                                          <p:attrName>style.visibility</p:attrName>
                                        </p:attrNameLst>
                                      </p:cBhvr>
                                      <p:to>
                                        <p:strVal val="hidden"/>
                                      </p:to>
                                    </p:set>
                                  </p:childTnLst>
                                </p:cTn>
                              </p:par>
                              <p:par>
                                <p:cTn id="37" presetID="27" presetClass="exit" presetSubtype="0" fill="hold" grpId="2" nodeType="withEffect">
                                  <p:stCondLst>
                                    <p:cond delay="12000"/>
                                  </p:stCondLst>
                                  <p:iterate type="lt">
                                    <p:tmPct val="50000"/>
                                  </p:iterate>
                                  <p:childTnLst>
                                    <p:anim calcmode="discrete" valueType="clr">
                                      <p:cBhvr override="childStyle">
                                        <p:cTn id="38" dur="80"/>
                                        <p:tgtEl>
                                          <p:spTgt spid="7"/>
                                        </p:tgtEl>
                                        <p:attrNameLst>
                                          <p:attrName>style.color</p:attrName>
                                        </p:attrNameLst>
                                      </p:cBhvr>
                                      <p:tavLst>
                                        <p:tav tm="0">
                                          <p:val>
                                            <p:clrVal>
                                              <a:schemeClr val="hlink"/>
                                            </p:clrVal>
                                          </p:val>
                                        </p:tav>
                                        <p:tav tm="50000">
                                          <p:val>
                                            <p:clrVal>
                                              <a:schemeClr val="accent2"/>
                                            </p:clrVal>
                                          </p:val>
                                        </p:tav>
                                      </p:tavLst>
                                    </p:anim>
                                    <p:anim calcmode="discrete" valueType="clr">
                                      <p:cBhvr>
                                        <p:cTn id="39" dur="80"/>
                                        <p:tgtEl>
                                          <p:spTgt spid="7"/>
                                        </p:tgtEl>
                                        <p:attrNameLst>
                                          <p:attrName>fillcolor</p:attrName>
                                        </p:attrNameLst>
                                      </p:cBhvr>
                                      <p:tavLst>
                                        <p:tav tm="0">
                                          <p:val>
                                            <p:clrVal>
                                              <a:schemeClr val="hlink"/>
                                            </p:clrVal>
                                          </p:val>
                                        </p:tav>
                                        <p:tav tm="50000">
                                          <p:val>
                                            <p:clrVal>
                                              <a:schemeClr val="accent2"/>
                                            </p:clrVal>
                                          </p:val>
                                        </p:tav>
                                      </p:tavLst>
                                    </p:anim>
                                    <p:set>
                                      <p:cBhvr>
                                        <p:cTn id="40" dur="80"/>
                                        <p:tgtEl>
                                          <p:spTgt spid="7"/>
                                        </p:tgtEl>
                                        <p:attrNameLst>
                                          <p:attrName>fill.type</p:attrName>
                                        </p:attrNameLst>
                                      </p:cBhvr>
                                      <p:to>
                                        <p:strVal val="solid"/>
                                      </p:to>
                                    </p:set>
                                    <p:set>
                                      <p:cBhvr>
                                        <p:cTn id="41" dur="1" fill="hold">
                                          <p:stCondLst>
                                            <p:cond delay="7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2"/>
      <p:bldP spid="7" grpId="0"/>
      <p:bldP spid="7"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2BF5F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film8.avi">
            <a:hlinkClick r:id="" action="ppaction://media"/>
          </p:cNvPr>
          <p:cNvPicPr>
            <a:picLocks noRot="1" noChangeAspect="1"/>
          </p:cNvPicPr>
          <p:nvPr>
            <a:videoFile r:link="rId1"/>
          </p:nvPr>
        </p:nvPicPr>
        <p:blipFill>
          <a:blip r:embed="rId3" cstate="print"/>
          <a:stretch>
            <a:fillRect/>
          </a:stretch>
        </p:blipFill>
        <p:spPr>
          <a:xfrm>
            <a:off x="0" y="0"/>
            <a:ext cx="9501222" cy="6858000"/>
          </a:xfrm>
          <a:prstGeom prst="rect">
            <a:avLst/>
          </a:prstGeom>
        </p:spPr>
      </p:pic>
    </p:spTree>
  </p:cSld>
  <p:clrMapOvr>
    <a:masterClrMapping/>
  </p:clrMapOvr>
  <p:transition spd="slow" advClick="0" advTm="14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33080" fill="hold"/>
                                        <p:tgtEl>
                                          <p:spTgt spid="2"/>
                                        </p:tgtEl>
                                      </p:cBhvr>
                                    </p:cmd>
                                  </p:childTnLst>
                                </p:cTn>
                              </p:par>
                            </p:childTnLst>
                          </p:cTn>
                        </p:par>
                        <p:par>
                          <p:cTn id="11" fill="hold">
                            <p:stCondLst>
                              <p:cond delay="133580"/>
                            </p:stCondLst>
                            <p:childTnLst>
                              <p:par>
                                <p:cTn id="12" presetID="2" presetClass="mediacall" presetSubtype="0" fill="hold" nodeType="afterEffect">
                                  <p:stCondLst>
                                    <p:cond delay="0"/>
                                  </p:stCondLst>
                                  <p:childTnLst>
                                    <p:cmd type="call" cmd="togglePause">
                                      <p:cBhvr>
                                        <p:cTn id="13" dur="1" fill="hold"/>
                                        <p:tgtEl>
                                          <p:spTgt spid="2"/>
                                        </p:tgtEl>
                                      </p:cBhvr>
                                    </p:cmd>
                                  </p:childTnLst>
                                </p:cTn>
                              </p:par>
                            </p:childTnLst>
                          </p:cTn>
                        </p:par>
                        <p:par>
                          <p:cTn id="14" fill="hold">
                            <p:stCondLst>
                              <p:cond delay="133580"/>
                            </p:stCondLst>
                            <p:childTnLst>
                              <p:par>
                                <p:cTn id="15" presetID="4" presetClass="exit" presetSubtype="16" fill="hold" nodeType="after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md type="call" cmd="stop">
                                      <p:cBhvr>
                                        <p:cTn id="18" dur="1">
                                          <p:stCondLst>
                                            <p:cond delay="499"/>
                                          </p:stCondLst>
                                        </p:cTn>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1BE7F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3504" y="2500307"/>
            <a:ext cx="364333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1800" b="0" i="0" u="none" strike="noStrike" cap="none" normalizeH="0" baseline="0" dirty="0" smtClean="0">
              <a:ln>
                <a:noFill/>
              </a:ln>
              <a:solidFill>
                <a:schemeClr val="tx1"/>
              </a:solidFill>
              <a:effectLst/>
              <a:latin typeface="Arial" pitchFamily="34" charset="0"/>
            </a:endParaRPr>
          </a:p>
        </p:txBody>
      </p:sp>
      <p:sp>
        <p:nvSpPr>
          <p:cNvPr id="8" name="CasellaDiTesto 7"/>
          <p:cNvSpPr txBox="1"/>
          <p:nvPr/>
        </p:nvSpPr>
        <p:spPr>
          <a:xfrm>
            <a:off x="5143504" y="1643050"/>
            <a:ext cx="3714776" cy="3108543"/>
          </a:xfrm>
          <a:prstGeom prst="rect">
            <a:avLst/>
          </a:prstGeom>
          <a:noFill/>
        </p:spPr>
        <p:txBody>
          <a:bodyPr wrap="square" rtlCol="0">
            <a:spAutoFit/>
          </a:bodyPr>
          <a:lstStyle/>
          <a:p>
            <a:r>
              <a:rPr lang="it-IT" sz="1400" dirty="0" smtClean="0"/>
              <a:t>I cittadini spartani erano gli spartiati veri e propri militari a vita. Fin da piccoli, all’età di sette anni, venivano addestrati in accademia all’arte della guerra. L’efficienza fisica veniva vista come modello, gli uomini oltre alla forza ed alla corporatura robusta dovevano possedere coraggio, indispensabile per l’onore spartiato. Un uomo che si nascondeva o si arrendeva al pericolo, pur a morte certa veniva disprezzato a vita. Mentre chi rimaneva fermo con onore e con disprezzo al pericolo veniva considerato un eroe e se moriva aveva raggiunto il suo obbiettivo di “bella morte”, ovvero morte valorosa e onorata.</a:t>
            </a:r>
            <a:endParaRPr lang="it-IT" sz="1400" dirty="0"/>
          </a:p>
        </p:txBody>
      </p:sp>
      <p:pic>
        <p:nvPicPr>
          <p:cNvPr id="6" name="film4.avi">
            <a:hlinkClick r:id="" action="ppaction://media"/>
          </p:cNvPr>
          <p:cNvPicPr>
            <a:picLocks noRot="1" noChangeAspect="1"/>
          </p:cNvPicPr>
          <p:nvPr>
            <a:videoFile r:link="rId1"/>
          </p:nvPr>
        </p:nvPicPr>
        <p:blipFill>
          <a:blip r:embed="rId3" cstate="print"/>
          <a:stretch>
            <a:fillRect/>
          </a:stretch>
        </p:blipFill>
        <p:spPr>
          <a:xfrm>
            <a:off x="0" y="1285860"/>
            <a:ext cx="5000628" cy="5572140"/>
          </a:xfrm>
          <a:prstGeom prst="rect">
            <a:avLst/>
          </a:prstGeom>
        </p:spPr>
      </p:pic>
    </p:spTree>
  </p:cSld>
  <p:clrMapOvr>
    <a:masterClrMapping/>
  </p:clrMapOvr>
  <p:transition spd="slow" advClick="0" advTm="57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8"/>
                                        </p:tgtEl>
                                        <p:attrNameLst>
                                          <p:attrName>style.visibility</p:attrName>
                                        </p:attrNameLst>
                                      </p:cBhvr>
                                      <p:to>
                                        <p:strVal val="visible"/>
                                      </p:to>
                                    </p:set>
                                    <p:anim calcmode="discrete" valueType="clr">
                                      <p:cBhvr override="childStyle">
                                        <p:cTn id="1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8"/>
                                        </p:tgtEl>
                                        <p:attrNameLst>
                                          <p:attrName>fillcolor</p:attrName>
                                        </p:attrNameLst>
                                      </p:cBhvr>
                                      <p:tavLst>
                                        <p:tav tm="0">
                                          <p:val>
                                            <p:clrVal>
                                              <a:schemeClr val="accent2"/>
                                            </p:clrVal>
                                          </p:val>
                                        </p:tav>
                                        <p:tav tm="50000">
                                          <p:val>
                                            <p:clrVal>
                                              <a:schemeClr val="hlink"/>
                                            </p:clrVal>
                                          </p:val>
                                        </p:tav>
                                      </p:tavLst>
                                    </p:anim>
                                    <p:set>
                                      <p:cBhvr>
                                        <p:cTn id="13" dur="80"/>
                                        <p:tgtEl>
                                          <p:spTgt spid="8"/>
                                        </p:tgtEl>
                                        <p:attrNameLst>
                                          <p:attrName>fill.type</p:attrName>
                                        </p:attrNameLst>
                                      </p:cBhvr>
                                      <p:to>
                                        <p:strVal val="solid"/>
                                      </p:to>
                                    </p:set>
                                  </p:childTnLst>
                                </p:cTn>
                              </p:par>
                              <p:par>
                                <p:cTn id="14" presetID="1" presetClass="mediacall" presetSubtype="0" fill="hold" nodeType="withEffect">
                                  <p:stCondLst>
                                    <p:cond delay="0"/>
                                  </p:stCondLst>
                                  <p:childTnLst>
                                    <p:cmd type="call" cmd="playFrom(0.0)">
                                      <p:cBhvr>
                                        <p:cTn id="15" dur="25287" fill="hold"/>
                                        <p:tgtEl>
                                          <p:spTgt spid="6"/>
                                        </p:tgtEl>
                                      </p:cBhvr>
                                    </p:cmd>
                                  </p:childTnLst>
                                </p:cTn>
                              </p:par>
                            </p:childTnLst>
                          </p:cTn>
                        </p:par>
                        <p:par>
                          <p:cTn id="16" fill="hold">
                            <p:stCondLst>
                              <p:cond delay="25780"/>
                            </p:stCondLst>
                            <p:childTnLst>
                              <p:par>
                                <p:cTn id="17" presetID="2" presetClass="mediacall" presetSubtype="0" fill="hold" nodeType="afterEffect">
                                  <p:stCondLst>
                                    <p:cond delay="0"/>
                                  </p:stCondLst>
                                  <p:childTnLst>
                                    <p:cmd type="call" cmd="togglePause">
                                      <p:cBhvr>
                                        <p:cTn id="18" dur="1" fill="hold"/>
                                        <p:tgtEl>
                                          <p:spTgt spid="6"/>
                                        </p:tgtEl>
                                      </p:cBhvr>
                                    </p:cmd>
                                  </p:childTnLst>
                                </p:cTn>
                              </p:par>
                            </p:childTnLst>
                          </p:cTn>
                        </p:par>
                        <p:par>
                          <p:cTn id="19" fill="hold">
                            <p:stCondLst>
                              <p:cond delay="25780"/>
                            </p:stCondLst>
                            <p:childTnLst>
                              <p:par>
                                <p:cTn id="20" presetID="27" presetClass="exit" presetSubtype="0" fill="hold" grpId="1" nodeType="afterEffect">
                                  <p:stCondLst>
                                    <p:cond delay="4320"/>
                                  </p:stCondLst>
                                  <p:iterate type="lt">
                                    <p:tmPct val="50000"/>
                                  </p:iterate>
                                  <p:childTnLst>
                                    <p:anim calcmode="discrete" valueType="clr">
                                      <p:cBhvr override="childStyle">
                                        <p:cTn id="21" dur="100"/>
                                        <p:tgtEl>
                                          <p:spTgt spid="8"/>
                                        </p:tgtEl>
                                        <p:attrNameLst>
                                          <p:attrName>style.color</p:attrName>
                                        </p:attrNameLst>
                                      </p:cBhvr>
                                      <p:tavLst>
                                        <p:tav tm="0">
                                          <p:val>
                                            <p:clrVal>
                                              <a:schemeClr val="hlink"/>
                                            </p:clrVal>
                                          </p:val>
                                        </p:tav>
                                        <p:tav tm="50000">
                                          <p:val>
                                            <p:clrVal>
                                              <a:schemeClr val="accent2"/>
                                            </p:clrVal>
                                          </p:val>
                                        </p:tav>
                                      </p:tavLst>
                                    </p:anim>
                                    <p:anim calcmode="discrete" valueType="clr">
                                      <p:cBhvr>
                                        <p:cTn id="22" dur="100"/>
                                        <p:tgtEl>
                                          <p:spTgt spid="8"/>
                                        </p:tgtEl>
                                        <p:attrNameLst>
                                          <p:attrName>fillcolor</p:attrName>
                                        </p:attrNameLst>
                                      </p:cBhvr>
                                      <p:tavLst>
                                        <p:tav tm="0">
                                          <p:val>
                                            <p:clrVal>
                                              <a:schemeClr val="hlink"/>
                                            </p:clrVal>
                                          </p:val>
                                        </p:tav>
                                        <p:tav tm="50000">
                                          <p:val>
                                            <p:clrVal>
                                              <a:schemeClr val="accent2"/>
                                            </p:clrVal>
                                          </p:val>
                                        </p:tav>
                                      </p:tavLst>
                                    </p:anim>
                                    <p:set>
                                      <p:cBhvr>
                                        <p:cTn id="23" dur="100"/>
                                        <p:tgtEl>
                                          <p:spTgt spid="8"/>
                                        </p:tgtEl>
                                        <p:attrNameLst>
                                          <p:attrName>fill.type</p:attrName>
                                        </p:attrNameLst>
                                      </p:cBhvr>
                                      <p:to>
                                        <p:strVal val="solid"/>
                                      </p:to>
                                    </p:set>
                                    <p:set>
                                      <p:cBhvr>
                                        <p:cTn id="24" dur="1" fill="hold">
                                          <p:stCondLst>
                                            <p:cond delay="99"/>
                                          </p:stCondLst>
                                        </p:cTn>
                                        <p:tgtEl>
                                          <p:spTgt spid="8"/>
                                        </p:tgtEl>
                                        <p:attrNameLst>
                                          <p:attrName>style.visibility</p:attrName>
                                        </p:attrNameLst>
                                      </p:cBhvr>
                                      <p:to>
                                        <p:strVal val="hidden"/>
                                      </p:to>
                                    </p:set>
                                  </p:childTnLst>
                                </p:cTn>
                              </p:par>
                              <p:par>
                                <p:cTn id="25" presetID="10" presetClass="exit" presetSubtype="0" fill="hold" nodeType="withEffect">
                                  <p:stCondLst>
                                    <p:cond delay="4320"/>
                                  </p:stCondLst>
                                  <p:childTnLst>
                                    <p:animEffect transition="out" filter="fade">
                                      <p:cBhvr>
                                        <p:cTn id="26" dur="2000"/>
                                        <p:tgtEl>
                                          <p:spTgt spid="6"/>
                                        </p:tgtEl>
                                      </p:cBhvr>
                                    </p:animEffect>
                                    <p:set>
                                      <p:cBhvr>
                                        <p:cTn id="27" dur="1" fill="hold">
                                          <p:stCondLst>
                                            <p:cond delay="1999"/>
                                          </p:stCondLst>
                                        </p:cTn>
                                        <p:tgtEl>
                                          <p:spTgt spid="6"/>
                                        </p:tgtEl>
                                        <p:attrNameLst>
                                          <p:attrName>style.visibility</p:attrName>
                                        </p:attrNameLst>
                                      </p:cBhvr>
                                      <p:to>
                                        <p:strVal val="hidden"/>
                                      </p:to>
                                    </p:set>
                                    <p:cmd type="call" cmd="stop">
                                      <p:cBhvr>
                                        <p:cTn id="28" dur="1">
                                          <p:stCondLst>
                                            <p:cond delay="1999"/>
                                          </p:stCondLst>
                                        </p:cTn>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1BE7F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4" name="CasellaDiTesto 3"/>
          <p:cNvSpPr txBox="1"/>
          <p:nvPr/>
        </p:nvSpPr>
        <p:spPr>
          <a:xfrm>
            <a:off x="5214942" y="1785926"/>
            <a:ext cx="3714776" cy="307777"/>
          </a:xfrm>
          <a:prstGeom prst="rect">
            <a:avLst/>
          </a:prstGeom>
          <a:noFill/>
        </p:spPr>
        <p:txBody>
          <a:bodyPr wrap="square" rtlCol="0">
            <a:spAutoFit/>
          </a:bodyPr>
          <a:lstStyle/>
          <a:p>
            <a:endParaRPr lang="it-IT" sz="1400" dirty="0"/>
          </a:p>
        </p:txBody>
      </p:sp>
      <p:sp>
        <p:nvSpPr>
          <p:cNvPr id="6" name="CasellaDiTesto 5"/>
          <p:cNvSpPr txBox="1"/>
          <p:nvPr/>
        </p:nvSpPr>
        <p:spPr>
          <a:xfrm>
            <a:off x="5357818" y="1857364"/>
            <a:ext cx="3571900" cy="3323987"/>
          </a:xfrm>
          <a:prstGeom prst="rect">
            <a:avLst/>
          </a:prstGeom>
          <a:noFill/>
        </p:spPr>
        <p:txBody>
          <a:bodyPr wrap="square" rtlCol="0">
            <a:spAutoFit/>
          </a:bodyPr>
          <a:lstStyle/>
          <a:p>
            <a:r>
              <a:rPr lang="it-IT" sz="1400" dirty="0" smtClean="0"/>
              <a:t>I cittadini spartani erano gli spartiati veri e propri militari a vita. Fin da piccoli, all’età di sette anni, venivano addestrati in accademia all’arte della guerra. L’efficienza fisica veniva vista come modello, gli uomini oltre alla forza ed alla corporatura robusta dovevano possedere coraggio, indispensabile per l’onore spartiato. Un uomo che si nascondeva o si arrendeva al pericolo, pur a morte certa veniva disprezzato a vita. Mentre chi rimaneva fermo con onore e con disprezzo al pericolo veniva considerato un eroe e se moriva aveva raggiunto il suo obbiettivo di “bella morte”, ovvero morte valorosa e onorata.</a:t>
            </a:r>
            <a:endParaRPr lang="it-IT" sz="1400" dirty="0"/>
          </a:p>
        </p:txBody>
      </p:sp>
      <p:pic>
        <p:nvPicPr>
          <p:cNvPr id="5" name="film5.avi">
            <a:hlinkClick r:id="" action="ppaction://media"/>
          </p:cNvPr>
          <p:cNvPicPr>
            <a:picLocks noRot="1" noChangeAspect="1"/>
          </p:cNvPicPr>
          <p:nvPr>
            <a:videoFile r:link="rId1"/>
          </p:nvPr>
        </p:nvPicPr>
        <p:blipFill>
          <a:blip r:embed="rId3" cstate="print"/>
          <a:stretch>
            <a:fillRect/>
          </a:stretch>
        </p:blipFill>
        <p:spPr>
          <a:xfrm>
            <a:off x="0" y="1357298"/>
            <a:ext cx="5214942" cy="5500702"/>
          </a:xfrm>
          <a:prstGeom prst="rect">
            <a:avLst/>
          </a:prstGeom>
        </p:spPr>
      </p:pic>
    </p:spTree>
  </p:cSld>
  <p:clrMapOvr>
    <a:masterClrMapping/>
  </p:clrMapOvr>
  <p:transition spd="slow" advClick="0" advTm="73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6"/>
                                        </p:tgtEl>
                                        <p:attrNameLst>
                                          <p:attrName>style.visibility</p:attrName>
                                        </p:attrNameLst>
                                      </p:cBhvr>
                                      <p:to>
                                        <p:strVal val="visible"/>
                                      </p:to>
                                    </p:set>
                                    <p:anim calcmode="discrete" valueType="clr">
                                      <p:cBhvr override="childStyle">
                                        <p:cTn id="10"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6"/>
                                        </p:tgtEl>
                                        <p:attrNameLst>
                                          <p:attrName>fillcolor</p:attrName>
                                        </p:attrNameLst>
                                      </p:cBhvr>
                                      <p:tavLst>
                                        <p:tav tm="0">
                                          <p:val>
                                            <p:clrVal>
                                              <a:schemeClr val="accent2"/>
                                            </p:clrVal>
                                          </p:val>
                                        </p:tav>
                                        <p:tav tm="50000">
                                          <p:val>
                                            <p:clrVal>
                                              <a:schemeClr val="hlink"/>
                                            </p:clrVal>
                                          </p:val>
                                        </p:tav>
                                      </p:tavLst>
                                    </p:anim>
                                    <p:set>
                                      <p:cBhvr>
                                        <p:cTn id="12" dur="80"/>
                                        <p:tgtEl>
                                          <p:spTgt spid="6"/>
                                        </p:tgtEl>
                                        <p:attrNameLst>
                                          <p:attrName>fill.type</p:attrName>
                                        </p:attrNameLst>
                                      </p:cBhvr>
                                      <p:to>
                                        <p:strVal val="solid"/>
                                      </p:to>
                                    </p:set>
                                  </p:childTnLst>
                                </p:cTn>
                              </p:par>
                            </p:childTnLst>
                          </p:cTn>
                        </p:par>
                        <p:par>
                          <p:cTn id="13" fill="hold">
                            <p:stCondLst>
                              <p:cond delay="21120"/>
                            </p:stCondLst>
                            <p:childTnLst>
                              <p:par>
                                <p:cTn id="14" presetID="1" presetClass="mediacall" presetSubtype="0" fill="hold" nodeType="afterEffect">
                                  <p:stCondLst>
                                    <p:cond delay="0"/>
                                  </p:stCondLst>
                                  <p:childTnLst>
                                    <p:cmd type="call" cmd="playFrom(0.0)">
                                      <p:cBhvr>
                                        <p:cTn id="15" dur="28320" fill="hold"/>
                                        <p:tgtEl>
                                          <p:spTgt spid="5"/>
                                        </p:tgtEl>
                                      </p:cBhvr>
                                    </p:cmd>
                                  </p:childTnLst>
                                </p:cTn>
                              </p:par>
                            </p:childTnLst>
                          </p:cTn>
                        </p:par>
                        <p:par>
                          <p:cTn id="16" fill="hold">
                            <p:stCondLst>
                              <p:cond delay="49440"/>
                            </p:stCondLst>
                            <p:childTnLst>
                              <p:par>
                                <p:cTn id="17" presetID="2" presetClass="mediacall" presetSubtype="0" fill="hold" nodeType="afterEffect">
                                  <p:stCondLst>
                                    <p:cond delay="0"/>
                                  </p:stCondLst>
                                  <p:childTnLst>
                                    <p:cmd type="call" cmd="togglePause">
                                      <p:cBhvr>
                                        <p:cTn id="18" dur="1" fill="hold"/>
                                        <p:tgtEl>
                                          <p:spTgt spid="5"/>
                                        </p:tgtEl>
                                      </p:cBhvr>
                                    </p:cmd>
                                  </p:childTnLst>
                                </p:cTn>
                              </p:par>
                            </p:childTnLst>
                          </p:cTn>
                        </p:par>
                        <p:par>
                          <p:cTn id="19" fill="hold">
                            <p:stCondLst>
                              <p:cond delay="49440"/>
                            </p:stCondLst>
                            <p:childTnLst>
                              <p:par>
                                <p:cTn id="20" presetID="4" presetClass="exit" presetSubtype="16" fill="hold" nodeType="afterEffect">
                                  <p:stCondLst>
                                    <p:cond delay="3000"/>
                                  </p:stCondLst>
                                  <p:childTnLst>
                                    <p:animEffect transition="out" filter="box(in)">
                                      <p:cBhvr>
                                        <p:cTn id="21" dur="500"/>
                                        <p:tgtEl>
                                          <p:spTgt spid="5"/>
                                        </p:tgtEl>
                                      </p:cBhvr>
                                    </p:animEffect>
                                    <p:set>
                                      <p:cBhvr>
                                        <p:cTn id="22" dur="1" fill="hold">
                                          <p:stCondLst>
                                            <p:cond delay="499"/>
                                          </p:stCondLst>
                                        </p:cTn>
                                        <p:tgtEl>
                                          <p:spTgt spid="5"/>
                                        </p:tgtEl>
                                        <p:attrNameLst>
                                          <p:attrName>style.visibility</p:attrName>
                                        </p:attrNameLst>
                                      </p:cBhvr>
                                      <p:to>
                                        <p:strVal val="hidden"/>
                                      </p:to>
                                    </p:set>
                                    <p:cmd type="call" cmd="stop">
                                      <p:cBhvr>
                                        <p:cTn id="23" dur="1">
                                          <p:stCondLst>
                                            <p:cond delay="499"/>
                                          </p:stCondLst>
                                        </p:cTn>
                                        <p:tgtEl>
                                          <p:spTgt spid="5"/>
                                        </p:tgtEl>
                                      </p:cBhvr>
                                    </p:cmd>
                                  </p:childTnLst>
                                </p:cTn>
                              </p:par>
                              <p:par>
                                <p:cTn id="24" presetID="27" presetClass="exit" presetSubtype="0" fill="hold" grpId="1" nodeType="withEffect">
                                  <p:stCondLst>
                                    <p:cond delay="0"/>
                                  </p:stCondLst>
                                  <p:iterate type="lt">
                                    <p:tmPct val="50000"/>
                                  </p:iterate>
                                  <p:childTnLst>
                                    <p:anim calcmode="discrete" valueType="clr">
                                      <p:cBhvr override="childStyle">
                                        <p:cTn id="25" dur="80"/>
                                        <p:tgtEl>
                                          <p:spTgt spid="6"/>
                                        </p:tgtEl>
                                        <p:attrNameLst>
                                          <p:attrName>style.color</p:attrName>
                                        </p:attrNameLst>
                                      </p:cBhvr>
                                      <p:tavLst>
                                        <p:tav tm="0">
                                          <p:val>
                                            <p:clrVal>
                                              <a:schemeClr val="hlink"/>
                                            </p:clrVal>
                                          </p:val>
                                        </p:tav>
                                        <p:tav tm="50000">
                                          <p:val>
                                            <p:clrVal>
                                              <a:schemeClr val="accent2"/>
                                            </p:clrVal>
                                          </p:val>
                                        </p:tav>
                                      </p:tavLst>
                                    </p:anim>
                                    <p:anim calcmode="discrete" valueType="clr">
                                      <p:cBhvr>
                                        <p:cTn id="26" dur="80"/>
                                        <p:tgtEl>
                                          <p:spTgt spid="6"/>
                                        </p:tgtEl>
                                        <p:attrNameLst>
                                          <p:attrName>fillcolor</p:attrName>
                                        </p:attrNameLst>
                                      </p:cBhvr>
                                      <p:tavLst>
                                        <p:tav tm="0">
                                          <p:val>
                                            <p:clrVal>
                                              <a:schemeClr val="hlink"/>
                                            </p:clrVal>
                                          </p:val>
                                        </p:tav>
                                        <p:tav tm="50000">
                                          <p:val>
                                            <p:clrVal>
                                              <a:schemeClr val="accent2"/>
                                            </p:clrVal>
                                          </p:val>
                                        </p:tav>
                                      </p:tavLst>
                                    </p:anim>
                                    <p:set>
                                      <p:cBhvr>
                                        <p:cTn id="27" dur="80"/>
                                        <p:tgtEl>
                                          <p:spTgt spid="6"/>
                                        </p:tgtEl>
                                        <p:attrNameLst>
                                          <p:attrName>fill.type</p:attrName>
                                        </p:attrNameLst>
                                      </p:cBhvr>
                                      <p:to>
                                        <p:strVal val="solid"/>
                                      </p:to>
                                    </p:set>
                                    <p:set>
                                      <p:cBhvr>
                                        <p:cTn id="28" dur="1" fill="hold">
                                          <p:stCondLst>
                                            <p:cond delay="7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1BE7FD"/>
            </a:gs>
            <a:gs pos="50000">
              <a:schemeClr val="accent1">
                <a:tint val="44500"/>
                <a:satMod val="160000"/>
              </a:schemeClr>
            </a:gs>
            <a:gs pos="100000">
              <a:schemeClr val="accent1">
                <a:tint val="23500"/>
                <a:satMod val="160000"/>
              </a:schemeClr>
            </a:gs>
          </a:gsLst>
          <a:lin ang="6000000" scaled="0"/>
        </a:gradFill>
        <a:effectLst/>
      </p:bgPr>
    </p:bg>
    <p:spTree>
      <p:nvGrpSpPr>
        <p:cNvPr id="1" name=""/>
        <p:cNvGrpSpPr/>
        <p:nvPr/>
      </p:nvGrpSpPr>
      <p:grpSpPr>
        <a:xfrm>
          <a:off x="0" y="0"/>
          <a:ext cx="0" cy="0"/>
          <a:chOff x="0" y="0"/>
          <a:chExt cx="0" cy="0"/>
        </a:xfrm>
      </p:grpSpPr>
      <p:sp>
        <p:nvSpPr>
          <p:cNvPr id="4" name="CasellaDiTesto 3"/>
          <p:cNvSpPr txBox="1"/>
          <p:nvPr/>
        </p:nvSpPr>
        <p:spPr>
          <a:xfrm>
            <a:off x="5286380" y="1571612"/>
            <a:ext cx="3571900" cy="4401205"/>
          </a:xfrm>
          <a:prstGeom prst="rect">
            <a:avLst/>
          </a:prstGeom>
          <a:noFill/>
        </p:spPr>
        <p:txBody>
          <a:bodyPr wrap="square" rtlCol="0">
            <a:spAutoFit/>
          </a:bodyPr>
          <a:lstStyle/>
          <a:p>
            <a:r>
              <a:rPr lang="it-IT" sz="1400" dirty="0" smtClean="0"/>
              <a:t>Lo stato si impadronisce del bambino nel momento stesso in cui viene al mondo, una commissione lo esamina e giudica se egli promette di poter diventare un buon soldato o se, al contrario, presenti difetti tali che ne consiglino l'abbandono.Se il bambino non appariva sano e forte, l'infante veniva portato via, e lasciato  a morire su una collina a meno che non fosse stato raccolto da qualcuno dei Perieci (abitanti intorno alla città) o degli Iloti(schiavi).</a:t>
            </a:r>
          </a:p>
          <a:p>
            <a:r>
              <a:rPr lang="it-IT" sz="1400" dirty="0" smtClean="0"/>
              <a:t>I bambini che passavano questo esame erano assegnati a una fratellanza o sorellanza, di solito la stessa a cui appartenevano il padre o la madre.</a:t>
            </a:r>
          </a:p>
          <a:p>
            <a:endParaRPr lang="it-IT" sz="1400" dirty="0" smtClean="0"/>
          </a:p>
          <a:p>
            <a:r>
              <a:rPr lang="it-IT" sz="1400" dirty="0" smtClean="0"/>
              <a:t>La famiglia è retta da una disciplina rigida, sotto l'assoluta autorità del padre il bambino deve imparare a dominarsi, a non piangere, a non aver paura.</a:t>
            </a:r>
            <a:endParaRPr lang="it-IT" sz="1400" dirty="0"/>
          </a:p>
        </p:txBody>
      </p:sp>
      <p:pic>
        <p:nvPicPr>
          <p:cNvPr id="5" name="film6.avi">
            <a:hlinkClick r:id="" action="ppaction://media"/>
          </p:cNvPr>
          <p:cNvPicPr>
            <a:picLocks noRot="1" noChangeAspect="1"/>
          </p:cNvPicPr>
          <p:nvPr>
            <a:videoFile r:link="rId1"/>
          </p:nvPr>
        </p:nvPicPr>
        <p:blipFill>
          <a:blip r:embed="rId3" cstate="print"/>
          <a:stretch>
            <a:fillRect/>
          </a:stretch>
        </p:blipFill>
        <p:spPr>
          <a:xfrm>
            <a:off x="0" y="1500174"/>
            <a:ext cx="5143504" cy="5357826"/>
          </a:xfrm>
          <a:prstGeom prst="rect">
            <a:avLst/>
          </a:prstGeom>
        </p:spPr>
      </p:pic>
    </p:spTree>
  </p:cSld>
  <p:clrMapOvr>
    <a:masterClrMapping/>
  </p:clrMapOvr>
  <p:transition spd="slow" advClick="0" advTm="19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par>
                                <p:cTn id="10" presetID="26"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par>
                          <p:cTn id="26" fill="hold">
                            <p:stCondLst>
                              <p:cond delay="25360"/>
                            </p:stCondLst>
                            <p:childTnLst>
                              <p:par>
                                <p:cTn id="27" presetID="1" presetClass="mediacall" presetSubtype="0" fill="hold" nodeType="afterEffect">
                                  <p:stCondLst>
                                    <p:cond delay="0"/>
                                  </p:stCondLst>
                                  <p:childTnLst>
                                    <p:cmd type="call" cmd="playFrom(0.0)">
                                      <p:cBhvr>
                                        <p:cTn id="28" dur="70320" fill="hold"/>
                                        <p:tgtEl>
                                          <p:spTgt spid="5"/>
                                        </p:tgtEl>
                                      </p:cBhvr>
                                    </p:cmd>
                                  </p:childTnLst>
                                </p:cTn>
                              </p:par>
                            </p:childTnLst>
                          </p:cTn>
                        </p:par>
                        <p:par>
                          <p:cTn id="29" fill="hold">
                            <p:stCondLst>
                              <p:cond delay="95680"/>
                            </p:stCondLst>
                            <p:childTnLst>
                              <p:par>
                                <p:cTn id="30" presetID="2" presetClass="mediacall" presetSubtype="0" fill="hold" nodeType="afterEffect">
                                  <p:stCondLst>
                                    <p:cond delay="71000"/>
                                  </p:stCondLst>
                                  <p:childTnLst>
                                    <p:cmd type="call" cmd="togglePause">
                                      <p:cBhvr>
                                        <p:cTn id="31" dur="1" fill="hold"/>
                                        <p:tgtEl>
                                          <p:spTgt spid="5"/>
                                        </p:tgtEl>
                                      </p:cBhvr>
                                    </p:cmd>
                                  </p:childTnLst>
                                </p:cTn>
                              </p:par>
                            </p:childTnLst>
                          </p:cTn>
                        </p:par>
                        <p:par>
                          <p:cTn id="32" fill="hold">
                            <p:stCondLst>
                              <p:cond delay="166680"/>
                            </p:stCondLst>
                            <p:childTnLst>
                              <p:par>
                                <p:cTn id="33" presetID="27" presetClass="exit" presetSubtype="0" fill="hold" grpId="1" nodeType="afterEffect">
                                  <p:stCondLst>
                                    <p:cond delay="2000"/>
                                  </p:stCondLst>
                                  <p:iterate type="lt">
                                    <p:tmPct val="50000"/>
                                  </p:iterate>
                                  <p:childTnLst>
                                    <p:anim calcmode="discrete" valueType="clr">
                                      <p:cBhvr override="childStyle">
                                        <p:cTn id="34" dur="80"/>
                                        <p:tgtEl>
                                          <p:spTgt spid="4"/>
                                        </p:tgtEl>
                                        <p:attrNameLst>
                                          <p:attrName>style.color</p:attrName>
                                        </p:attrNameLst>
                                      </p:cBhvr>
                                      <p:tavLst>
                                        <p:tav tm="0">
                                          <p:val>
                                            <p:clrVal>
                                              <a:schemeClr val="hlink"/>
                                            </p:clrVal>
                                          </p:val>
                                        </p:tav>
                                        <p:tav tm="50000">
                                          <p:val>
                                            <p:clrVal>
                                              <a:schemeClr val="accent2"/>
                                            </p:clrVal>
                                          </p:val>
                                        </p:tav>
                                      </p:tavLst>
                                    </p:anim>
                                    <p:anim calcmode="discrete" valueType="clr">
                                      <p:cBhvr>
                                        <p:cTn id="35" dur="80"/>
                                        <p:tgtEl>
                                          <p:spTgt spid="4"/>
                                        </p:tgtEl>
                                        <p:attrNameLst>
                                          <p:attrName>fillcolor</p:attrName>
                                        </p:attrNameLst>
                                      </p:cBhvr>
                                      <p:tavLst>
                                        <p:tav tm="0">
                                          <p:val>
                                            <p:clrVal>
                                              <a:schemeClr val="hlink"/>
                                            </p:clrVal>
                                          </p:val>
                                        </p:tav>
                                        <p:tav tm="50000">
                                          <p:val>
                                            <p:clrVal>
                                              <a:schemeClr val="accent2"/>
                                            </p:clrVal>
                                          </p:val>
                                        </p:tav>
                                      </p:tavLst>
                                    </p:anim>
                                    <p:set>
                                      <p:cBhvr>
                                        <p:cTn id="36" dur="80"/>
                                        <p:tgtEl>
                                          <p:spTgt spid="4"/>
                                        </p:tgtEl>
                                        <p:attrNameLst>
                                          <p:attrName>fill.type</p:attrName>
                                        </p:attrNameLst>
                                      </p:cBhvr>
                                      <p:to>
                                        <p:strVal val="solid"/>
                                      </p:to>
                                    </p:set>
                                    <p:set>
                                      <p:cBhvr>
                                        <p:cTn id="37" dur="1" fill="hold">
                                          <p:stCondLst>
                                            <p:cond delay="79"/>
                                          </p:stCondLst>
                                        </p:cTn>
                                        <p:tgtEl>
                                          <p:spTgt spid="4"/>
                                        </p:tgtEl>
                                        <p:attrNameLst>
                                          <p:attrName>style.visibility</p:attrName>
                                        </p:attrNameLst>
                                      </p:cBhvr>
                                      <p:to>
                                        <p:strVal val="hidden"/>
                                      </p:to>
                                    </p:set>
                                  </p:childTnLst>
                                </p:cTn>
                              </p:par>
                              <p:par>
                                <p:cTn id="38" presetID="26" presetClass="exit" presetSubtype="0" fill="hold" nodeType="withEffect">
                                  <p:stCondLst>
                                    <p:cond delay="4000"/>
                                  </p:stCondLst>
                                  <p:childTnLst>
                                    <p:animEffect transition="out" filter="wipe(down)">
                                      <p:cBhvr>
                                        <p:cTn id="39" dur="180" accel="50000">
                                          <p:stCondLst>
                                            <p:cond delay="1820"/>
                                          </p:stCondLst>
                                        </p:cTn>
                                        <p:tgtEl>
                                          <p:spTgt spid="5"/>
                                        </p:tgtEl>
                                      </p:cBhvr>
                                    </p:animEffect>
                                    <p:anim calcmode="lin" valueType="num">
                                      <p:cBhvr>
                                        <p:cTn id="40"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41"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42"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47" dur="26">
                                          <p:stCondLst>
                                            <p:cond delay="620"/>
                                          </p:stCondLst>
                                        </p:cTn>
                                        <p:tgtEl>
                                          <p:spTgt spid="5"/>
                                        </p:tgtEl>
                                      </p:cBhvr>
                                      <p:to x="100000" y="60000"/>
                                    </p:animScale>
                                    <p:animScale>
                                      <p:cBhvr>
                                        <p:cTn id="48" dur="166" decel="50000">
                                          <p:stCondLst>
                                            <p:cond delay="64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set>
                                      <p:cBhvr>
                                        <p:cTn id="55" dur="1" fill="hold">
                                          <p:stCondLst>
                                            <p:cond delay="1999"/>
                                          </p:stCondLst>
                                        </p:cTn>
                                        <p:tgtEl>
                                          <p:spTgt spid="5"/>
                                        </p:tgtEl>
                                        <p:attrNameLst>
                                          <p:attrName>style.visibility</p:attrName>
                                        </p:attrNameLst>
                                      </p:cBhvr>
                                      <p:to>
                                        <p:strVal val="hidden"/>
                                      </p:to>
                                    </p:set>
                                    <p:cmd type="call" cmd="stop">
                                      <p:cBhvr>
                                        <p:cTn id="56" dur="1">
                                          <p:stCondLst>
                                            <p:cond delay="1999"/>
                                          </p:stCondLst>
                                        </p:cTn>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57"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4" grpId="0"/>
      <p:bldP spid="4"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1307</TotalTime>
  <Words>2324</Words>
  <Application>Microsoft Office PowerPoint</Application>
  <PresentationFormat>Presentazione su schermo (4:3)</PresentationFormat>
  <Paragraphs>75</Paragraphs>
  <Slides>32</Slides>
  <Notes>3</Notes>
  <HiddenSlides>0</HiddenSlides>
  <MMClips>29</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Equinozio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Company>Alba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FeBosS</dc:creator>
  <cp:lastModifiedBy>russo</cp:lastModifiedBy>
  <cp:revision>241</cp:revision>
  <dcterms:created xsi:type="dcterms:W3CDTF">2010-10-30T19:08:11Z</dcterms:created>
  <dcterms:modified xsi:type="dcterms:W3CDTF">2011-01-29T22:50:21Z</dcterms:modified>
</cp:coreProperties>
</file>